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  <p:sldMasterId id="2147483664" r:id="rId2"/>
  </p:sldMasterIdLst>
  <p:notesMasterIdLst>
    <p:notesMasterId r:id="rId4"/>
  </p:notesMasterIdLst>
  <p:handoutMasterIdLst>
    <p:handoutMasterId r:id="rId5"/>
  </p:handoutMasterIdLst>
  <p:sldIdLst>
    <p:sldId id="497" r:id="rId3"/>
  </p:sldIdLst>
  <p:sldSz cx="9144000" cy="6858000" type="screen4x3"/>
  <p:notesSz cx="6724650" cy="9774238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2A"/>
    <a:srgbClr val="ACACAC"/>
    <a:srgbClr val="21FF85"/>
    <a:srgbClr val="99CCFF"/>
    <a:srgbClr val="CCECFF"/>
    <a:srgbClr val="003399"/>
    <a:srgbClr val="3333FF"/>
    <a:srgbClr val="3366FF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7" autoAdjust="0"/>
    <p:restoredTop sz="81796" autoAdjust="0"/>
  </p:normalViewPr>
  <p:slideViewPr>
    <p:cSldViewPr snapToObjects="1">
      <p:cViewPr>
        <p:scale>
          <a:sx n="50" d="100"/>
          <a:sy n="50" d="100"/>
        </p:scale>
        <p:origin x="-12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0"/>
    </p:cViewPr>
  </p:sorterViewPr>
  <p:notesViewPr>
    <p:cSldViewPr snapToObjects="1">
      <p:cViewPr varScale="1">
        <p:scale>
          <a:sx n="56" d="100"/>
          <a:sy n="56" d="100"/>
        </p:scale>
        <p:origin x="-2454" y="-102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636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67ECA-762D-4C40-B5E8-F7D0F661C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13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Abteilung Internationales – Workshop mit dem FB 05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80" y="1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C92C17-449B-424D-88DF-3E53BBFF012C}" type="datetime1">
              <a:rPr lang="de-DE" smtClean="0"/>
              <a:pPr>
                <a:defRPr/>
              </a:pPr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4C64C-FA49-4E56-BB74-47E2F63DA5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43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B096D-0CDA-4980-8419-FDD3F02738E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8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 Narrow" pitchFamily="34" charset="0"/>
            </a:endParaRPr>
          </a:p>
        </p:txBody>
      </p:sp>
      <p:pic>
        <p:nvPicPr>
          <p:cNvPr id="5" name="Bild 23" descr="JGU-Logo_farbe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9425" y="5292725"/>
            <a:ext cx="2336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38150" y="6286500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Textplatzhalt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alibri" pitchFamily="34" charset="0"/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19462" name="Titelplatzhalter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de-DE" noProof="0" smtClean="0"/>
              <a:t>format zu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Nr. 	</a:t>
            </a:r>
            <a:fld id="{5DE5704F-571A-4D47-9578-D568E12D08D2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</a:t>
            </a:r>
            <a:fld id="{24AB9230-679F-1045-B49B-98C0DCAF56BA}" type="datetimeFigureOut">
              <a:rPr lang="de-DE"/>
              <a:pPr>
                <a:defRPr/>
              </a:pPr>
              <a:t>27.09.2018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3337-0278-48EA-AECF-8279910A18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FA691-8AC0-4739-B76C-28D8578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40B5-BC49-4412-8FF7-D8D83CBE7E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0D10-7E3A-4D4C-A67C-134B402E3B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numCol="2">
            <a:normAutofit/>
          </a:bodyPr>
          <a:lstStyle>
            <a:lvl1pPr>
              <a:defRPr sz="1600">
                <a:latin typeface="Arial Narrow" pitchFamily="34" charset="0"/>
              </a:defRPr>
            </a:lvl1pPr>
            <a:lvl2pPr>
              <a:defRPr sz="1600">
                <a:latin typeface="Arial Narrow" pitchFamily="34" charset="0"/>
              </a:defRPr>
            </a:lvl2pPr>
            <a:lvl3pPr>
              <a:defRPr sz="16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25152" y="6356350"/>
            <a:ext cx="5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Nr. 	</a:t>
            </a:r>
            <a:fld id="{0100B638-0DEE-44E6-B712-43F41D5582E6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15.04.2011</a:t>
            </a:r>
          </a:p>
        </p:txBody>
      </p:sp>
      <p:sp>
        <p:nvSpPr>
          <p:cNvPr id="13" name="Titelplatzhalter 1"/>
          <p:cNvSpPr txBox="1">
            <a:spLocks/>
          </p:cNvSpPr>
          <p:nvPr userDrawn="1"/>
        </p:nvSpPr>
        <p:spPr bwMode="auto">
          <a:xfrm>
            <a:off x="457200" y="2852936"/>
            <a:ext cx="8472518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Mastertitelformat bearbeiten</a:t>
            </a: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9" y="5975523"/>
            <a:ext cx="1490805" cy="101308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6238892"/>
            <a:ext cx="1009999" cy="486344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9" r="12998" b="12407"/>
          <a:stretch/>
        </p:blipFill>
        <p:spPr bwMode="auto">
          <a:xfrm>
            <a:off x="4229946" y="6209003"/>
            <a:ext cx="684108" cy="5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feld 24"/>
          <p:cNvSpPr txBox="1">
            <a:spLocks noChangeArrowheads="1"/>
          </p:cNvSpPr>
          <p:nvPr userDrawn="1"/>
        </p:nvSpPr>
        <p:spPr bwMode="auto">
          <a:xfrm>
            <a:off x="6300192" y="333921"/>
            <a:ext cx="39830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Campusweite Schreibwerkstatt	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Gerade Verbindung 7"/>
          <p:cNvCxnSpPr/>
          <p:nvPr userDrawn="1"/>
        </p:nvCxnSpPr>
        <p:spPr>
          <a:xfrm>
            <a:off x="6012160" y="333921"/>
            <a:ext cx="3114946" cy="1"/>
          </a:xfrm>
          <a:prstGeom prst="line">
            <a:avLst/>
          </a:prstGeom>
          <a:ln>
            <a:solidFill>
              <a:srgbClr val="ACACA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feld 34"/>
          <p:cNvSpPr txBox="1">
            <a:spLocks noChangeArrowheads="1"/>
          </p:cNvSpPr>
          <p:nvPr userDrawn="1"/>
        </p:nvSpPr>
        <p:spPr bwMode="auto">
          <a:xfrm>
            <a:off x="1206226" y="33883"/>
            <a:ext cx="75612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Einstieg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Recherche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Studie/Analyse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Rohfassung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berarbeitung 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 userDrawn="1"/>
        </p:nvSpPr>
        <p:spPr bwMode="auto">
          <a:xfrm>
            <a:off x="1332656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1332656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" name="Textfeld 1"/>
          <p:cNvSpPr txBox="1"/>
          <p:nvPr userDrawn="1"/>
        </p:nvSpPr>
        <p:spPr>
          <a:xfrm>
            <a:off x="7371878" y="644823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Nora</a:t>
            </a:r>
            <a:r>
              <a:rPr lang="de-DE" sz="1200" b="1" baseline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Hoffmann</a:t>
            </a:r>
            <a:endParaRPr lang="de-DE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A6EC-DC59-4BCB-BEB0-D1BF2745CC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F375-7FDA-4778-BDF8-20066BB025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B9EB-E81E-46D0-B08D-68701642B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DBF2-59BF-42EC-9A91-F97944398C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DDC72-7EC0-4ADE-852F-E9CF3F2A50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8E96-FD18-406B-9F75-2F3A4C846F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CD0E-1B80-4798-8392-37692F54D2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434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5152" y="6356350"/>
            <a:ext cx="5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C76392-D30F-4104-B118-39531D38FC7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76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4750BA-5DFA-49F2-8F72-A42326EE1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/>
          <p:cNvSpPr txBox="1"/>
          <p:nvPr/>
        </p:nvSpPr>
        <p:spPr>
          <a:xfrm>
            <a:off x="-252536" y="5860235"/>
            <a:ext cx="252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15" name="Bogen 14"/>
          <p:cNvSpPr/>
          <p:nvPr/>
        </p:nvSpPr>
        <p:spPr>
          <a:xfrm flipH="1">
            <a:off x="2972549" y="2718060"/>
            <a:ext cx="519331" cy="2655156"/>
          </a:xfrm>
          <a:prstGeom prst="arc">
            <a:avLst>
              <a:gd name="adj1" fmla="val 16200000"/>
              <a:gd name="adj2" fmla="val 5794144"/>
            </a:avLst>
          </a:prstGeom>
          <a:ln>
            <a:solidFill>
              <a:srgbClr val="C1002A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Bogen 15"/>
          <p:cNvSpPr/>
          <p:nvPr/>
        </p:nvSpPr>
        <p:spPr>
          <a:xfrm flipH="1">
            <a:off x="3134416" y="4158220"/>
            <a:ext cx="789512" cy="854956"/>
          </a:xfrm>
          <a:prstGeom prst="arc">
            <a:avLst>
              <a:gd name="adj1" fmla="val 17069342"/>
              <a:gd name="adj2" fmla="val 5794144"/>
            </a:avLst>
          </a:prstGeom>
          <a:ln>
            <a:solidFill>
              <a:srgbClr val="C1002A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itel 11"/>
          <p:cNvSpPr txBox="1">
            <a:spLocks/>
          </p:cNvSpPr>
          <p:nvPr/>
        </p:nvSpPr>
        <p:spPr bwMode="auto">
          <a:xfrm>
            <a:off x="647056" y="620688"/>
            <a:ext cx="7885384" cy="66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de-DE" sz="2000" b="1" dirty="0" smtClean="0">
                <a:latin typeface="Calibri" panose="020F0502020204030204" pitchFamily="34" charset="0"/>
              </a:rPr>
              <a:t>Modellseminar</a:t>
            </a:r>
            <a:endParaRPr lang="de-DE" sz="2000" b="1" dirty="0">
              <a:latin typeface="Calibri" panose="020F0502020204030204" pitchFamily="34" charset="0"/>
            </a:endParaRPr>
          </a:p>
        </p:txBody>
      </p:sp>
      <p:sp>
        <p:nvSpPr>
          <p:cNvPr id="31" name="Pfeil nach rechts 30"/>
          <p:cNvSpPr/>
          <p:nvPr/>
        </p:nvSpPr>
        <p:spPr>
          <a:xfrm>
            <a:off x="483946" y="1844824"/>
            <a:ext cx="2448272" cy="576064"/>
          </a:xfrm>
          <a:prstGeom prst="rightArrow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Peerfeedback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Pfeil nach rechts 31"/>
          <p:cNvSpPr/>
          <p:nvPr/>
        </p:nvSpPr>
        <p:spPr>
          <a:xfrm>
            <a:off x="467545" y="3140968"/>
            <a:ext cx="2448272" cy="576064"/>
          </a:xfrm>
          <a:prstGeom prst="rightArrow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Peerfeedback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Pfeil nach links 32"/>
          <p:cNvSpPr/>
          <p:nvPr/>
        </p:nvSpPr>
        <p:spPr>
          <a:xfrm>
            <a:off x="5365405" y="1682250"/>
            <a:ext cx="3355086" cy="4051006"/>
          </a:xfrm>
          <a:prstGeom prst="leftArrow">
            <a:avLst>
              <a:gd name="adj1" fmla="val 69186"/>
              <a:gd name="adj2" fmla="val 29038"/>
            </a:avLst>
          </a:prstGeom>
          <a:solidFill>
            <a:srgbClr val="ACACA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3219927" y="2583185"/>
            <a:ext cx="1944216" cy="269751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Überarbeitung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Pfeil nach rechts 34"/>
          <p:cNvSpPr/>
          <p:nvPr/>
        </p:nvSpPr>
        <p:spPr>
          <a:xfrm>
            <a:off x="467544" y="3717032"/>
            <a:ext cx="2448272" cy="576064"/>
          </a:xfrm>
          <a:prstGeom prst="rightArrow">
            <a:avLst/>
          </a:prstGeom>
          <a:solidFill>
            <a:srgbClr val="ACACA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Lehrendenfeedback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Pfeil nach rechts 35"/>
          <p:cNvSpPr/>
          <p:nvPr/>
        </p:nvSpPr>
        <p:spPr>
          <a:xfrm>
            <a:off x="513048" y="5085184"/>
            <a:ext cx="2390068" cy="576064"/>
          </a:xfrm>
          <a:prstGeom prst="rightArrow">
            <a:avLst/>
          </a:prstGeom>
          <a:solidFill>
            <a:srgbClr val="ACACA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Lehrendenfeedback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897436" y="2294870"/>
            <a:ext cx="28510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000" dirty="0">
                <a:latin typeface="Calibri" panose="020F0502020204030204" pitchFamily="34" charset="0"/>
              </a:rPr>
              <a:t>Sitzungsgestaltung </a:t>
            </a:r>
            <a:r>
              <a:rPr lang="de-DE" sz="2000" dirty="0" smtClean="0">
                <a:latin typeface="Calibri" panose="020F0502020204030204" pitchFamily="34" charset="0"/>
              </a:rPr>
              <a:t>mit </a:t>
            </a:r>
            <a:r>
              <a:rPr lang="de-DE" sz="2000" dirty="0">
                <a:latin typeface="Calibri" panose="020F0502020204030204" pitchFamily="34" charset="0"/>
              </a:rPr>
              <a:t>Schreib- </a:t>
            </a:r>
            <a:r>
              <a:rPr lang="de-DE" sz="2000" dirty="0" smtClean="0">
                <a:latin typeface="Calibri" panose="020F0502020204030204" pitchFamily="34" charset="0"/>
              </a:rPr>
              <a:t>und Lesemethoden 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</a:rPr>
              <a:t>Information </a:t>
            </a:r>
            <a:r>
              <a:rPr lang="de-DE" sz="2000" dirty="0">
                <a:latin typeface="Calibri" panose="020F0502020204030204" pitchFamily="34" charset="0"/>
              </a:rPr>
              <a:t>zu Sinn, Vorgehensweisen und </a:t>
            </a:r>
            <a:r>
              <a:rPr lang="de-DE" sz="2000" dirty="0" smtClean="0">
                <a:latin typeface="Calibri" panose="020F0502020204030204" pitchFamily="34" charset="0"/>
              </a:rPr>
              <a:t>Bewertungskriterien der </a:t>
            </a:r>
            <a:r>
              <a:rPr lang="de-DE" sz="2000" dirty="0">
                <a:latin typeface="Calibri" panose="020F0502020204030204" pitchFamily="34" charset="0"/>
              </a:rPr>
              <a:t>Schreibaufgaben, </a:t>
            </a:r>
            <a:r>
              <a:rPr lang="de-DE" sz="2000" dirty="0" smtClean="0">
                <a:latin typeface="Calibri" panose="020F0502020204030204" pitchFamily="34" charset="0"/>
              </a:rPr>
              <a:t>Anleitung des Peer-Feedbacks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6372200" y="1850921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err="1">
                <a:latin typeface="Calibri" panose="020F0502020204030204" pitchFamily="34" charset="0"/>
              </a:rPr>
              <a:t>l</a:t>
            </a:r>
            <a:r>
              <a:rPr lang="de-DE" sz="2000" dirty="0" err="1" smtClean="0">
                <a:latin typeface="Calibri" panose="020F0502020204030204" pitchFamily="34" charset="0"/>
              </a:rPr>
              <a:t>earning</a:t>
            </a:r>
            <a:r>
              <a:rPr lang="de-DE" sz="2000" dirty="0" smtClean="0">
                <a:latin typeface="Calibri" panose="020F0502020204030204" pitchFamily="34" charset="0"/>
              </a:rPr>
              <a:t> </a:t>
            </a:r>
            <a:r>
              <a:rPr lang="de-DE" sz="2000" dirty="0" err="1" smtClean="0">
                <a:latin typeface="Calibri" panose="020F0502020204030204" pitchFamily="34" charset="0"/>
              </a:rPr>
              <a:t>to</a:t>
            </a:r>
            <a:r>
              <a:rPr lang="de-DE" sz="2000" dirty="0" smtClean="0">
                <a:latin typeface="Calibri" panose="020F0502020204030204" pitchFamily="34" charset="0"/>
              </a:rPr>
              <a:t> </a:t>
            </a:r>
            <a:r>
              <a:rPr lang="de-DE" sz="2000" dirty="0" err="1" smtClean="0">
                <a:latin typeface="Calibri" panose="020F0502020204030204" pitchFamily="34" charset="0"/>
              </a:rPr>
              <a:t>write</a:t>
            </a:r>
            <a:endParaRPr lang="de-DE" sz="2000" dirty="0">
              <a:latin typeface="Calibri" panose="020F050202020403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300192" y="511712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err="1">
                <a:latin typeface="Calibri" panose="020F0502020204030204" pitchFamily="34" charset="0"/>
              </a:rPr>
              <a:t>w</a:t>
            </a:r>
            <a:r>
              <a:rPr lang="de-DE" sz="2000" dirty="0" err="1" smtClean="0">
                <a:latin typeface="Calibri" panose="020F0502020204030204" pitchFamily="34" charset="0"/>
              </a:rPr>
              <a:t>riting</a:t>
            </a:r>
            <a:r>
              <a:rPr lang="de-DE" sz="2000" dirty="0" smtClean="0">
                <a:latin typeface="Calibri" panose="020F0502020204030204" pitchFamily="34" charset="0"/>
              </a:rPr>
              <a:t> </a:t>
            </a:r>
            <a:r>
              <a:rPr lang="de-DE" sz="2000" dirty="0" err="1" smtClean="0">
                <a:latin typeface="Calibri" panose="020F0502020204030204" pitchFamily="34" charset="0"/>
              </a:rPr>
              <a:t>to</a:t>
            </a:r>
            <a:r>
              <a:rPr lang="de-DE" sz="2000" dirty="0" smtClean="0">
                <a:latin typeface="Calibri" panose="020F0502020204030204" pitchFamily="34" charset="0"/>
              </a:rPr>
              <a:t> </a:t>
            </a:r>
            <a:r>
              <a:rPr lang="de-DE" sz="2000" dirty="0" err="1" smtClean="0">
                <a:latin typeface="Calibri" panose="020F0502020204030204" pitchFamily="34" charset="0"/>
              </a:rPr>
              <a:t>learn</a:t>
            </a:r>
            <a:endParaRPr lang="de-DE" sz="2000" dirty="0">
              <a:latin typeface="Calibri" panose="020F050202020403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203848" y="4920603"/>
            <a:ext cx="1944216" cy="812653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Calibri" pitchFamily="34" charset="0"/>
              </a:rPr>
              <a:t>Hausarbeit</a:t>
            </a: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  <a:t>/</a:t>
            </a:r>
            <a:b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  <a:t>Portfolio</a:t>
            </a:r>
            <a:endParaRPr lang="de-DE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3219926" y="1682250"/>
            <a:ext cx="1944216" cy="812653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Calibri" pitchFamily="34" charset="0"/>
              </a:rPr>
              <a:t>1. </a:t>
            </a: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  <a:t>Kurztext</a:t>
            </a:r>
          </a:p>
        </p:txBody>
      </p:sp>
      <p:sp>
        <p:nvSpPr>
          <p:cNvPr id="42" name="Rechteck 41"/>
          <p:cNvSpPr/>
          <p:nvPr/>
        </p:nvSpPr>
        <p:spPr>
          <a:xfrm>
            <a:off x="3219926" y="3284984"/>
            <a:ext cx="1944216" cy="812653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Calibri" pitchFamily="34" charset="0"/>
              </a:rPr>
              <a:t>2. </a:t>
            </a: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  <a:t>Kurztext</a:t>
            </a:r>
            <a:endParaRPr lang="de-DE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3203848" y="4167361"/>
            <a:ext cx="1944216" cy="269751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Überarbeitung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>
            <a:off x="3186377" y="5367698"/>
            <a:ext cx="10616" cy="11958"/>
          </a:xfrm>
          <a:prstGeom prst="straightConnector1">
            <a:avLst/>
          </a:prstGeom>
          <a:ln w="38100">
            <a:solidFill>
              <a:srgbClr val="C1002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3271527" y="4906020"/>
            <a:ext cx="10616" cy="11958"/>
          </a:xfrm>
          <a:prstGeom prst="straightConnector1">
            <a:avLst/>
          </a:prstGeom>
          <a:ln w="38100">
            <a:solidFill>
              <a:srgbClr val="C1002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811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ro_GeistSozial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3_Pro_GeistSozial">
      <a:majorFont>
        <a:latin typeface="Arial Narrow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C:\temp\JGU_PowerPoint.pot</Template>
  <TotalTime>0</TotalTime>
  <Words>40</Words>
  <Application>Microsoft Office PowerPoint</Application>
  <PresentationFormat>Bildschirmpräsentation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3_Pro_GeistSozial</vt:lpstr>
      <vt:lpstr>Benutzerdefiniertes Design</vt:lpstr>
      <vt:lpstr>PowerPoint-Präsentation</vt:lpstr>
    </vt:vector>
  </TitlesOfParts>
  <Company>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NH</dc:creator>
  <cp:lastModifiedBy>Wittenhagen, Arnold</cp:lastModifiedBy>
  <cp:revision>1479</cp:revision>
  <cp:lastPrinted>2014-05-15T10:37:18Z</cp:lastPrinted>
  <dcterms:created xsi:type="dcterms:W3CDTF">2010-02-05T08:31:44Z</dcterms:created>
  <dcterms:modified xsi:type="dcterms:W3CDTF">2018-09-27T10:51:34Z</dcterms:modified>
</cp:coreProperties>
</file>