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4" r:id="rId1"/>
    <p:sldMasterId id="2147483664" r:id="rId2"/>
  </p:sldMasterIdLst>
  <p:notesMasterIdLst>
    <p:notesMasterId r:id="rId12"/>
  </p:notesMasterIdLst>
  <p:handoutMasterIdLst>
    <p:handoutMasterId r:id="rId13"/>
  </p:handoutMasterIdLst>
  <p:sldIdLst>
    <p:sldId id="307" r:id="rId3"/>
    <p:sldId id="529" r:id="rId4"/>
    <p:sldId id="535" r:id="rId5"/>
    <p:sldId id="497" r:id="rId6"/>
    <p:sldId id="493" r:id="rId7"/>
    <p:sldId id="533" r:id="rId8"/>
    <p:sldId id="494" r:id="rId9"/>
    <p:sldId id="495" r:id="rId10"/>
    <p:sldId id="536" r:id="rId11"/>
  </p:sldIdLst>
  <p:sldSz cx="9144000" cy="6858000" type="screen4x3"/>
  <p:notesSz cx="6724650" cy="9774238"/>
  <p:defaultTextStyle>
    <a:defPPr>
      <a:defRPr lang="de-DE"/>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205" userDrawn="1">
          <p15:clr>
            <a:srgbClr val="A4A3A4"/>
          </p15:clr>
        </p15:guide>
        <p15:guide id="2" pos="2880">
          <p15:clr>
            <a:srgbClr val="A4A3A4"/>
          </p15:clr>
        </p15:guide>
      </p15:sldGuideLst>
    </p:ext>
    <p:ext uri="{2D200454-40CA-4A62-9FC3-DE9A4176ACB9}">
      <p15:notesGuideLst xmlns:p15="http://schemas.microsoft.com/office/powerpoint/2012/main" xmlns="">
        <p15:guide id="1" orient="horz" pos="3079" userDrawn="1">
          <p15:clr>
            <a:srgbClr val="A4A3A4"/>
          </p15:clr>
        </p15:guide>
        <p15:guide id="2" pos="211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02A"/>
    <a:srgbClr val="636363"/>
    <a:srgbClr val="ACACAC"/>
    <a:srgbClr val="21FF85"/>
    <a:srgbClr val="99CCFF"/>
    <a:srgbClr val="CCECFF"/>
    <a:srgbClr val="003399"/>
    <a:srgbClr val="3333FF"/>
    <a:srgbClr val="3366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7" autoAdjust="0"/>
    <p:restoredTop sz="81796" autoAdjust="0"/>
  </p:normalViewPr>
  <p:slideViewPr>
    <p:cSldViewPr snapToObjects="1">
      <p:cViewPr varScale="1">
        <p:scale>
          <a:sx n="35" d="100"/>
          <a:sy n="35" d="100"/>
        </p:scale>
        <p:origin x="-1692"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70"/>
    </p:cViewPr>
  </p:sorterViewPr>
  <p:notesViewPr>
    <p:cSldViewPr snapToObjects="1">
      <p:cViewPr varScale="1">
        <p:scale>
          <a:sx n="56" d="100"/>
          <a:sy n="56" d="100"/>
        </p:scale>
        <p:origin x="-2454" y="-102"/>
      </p:cViewPr>
      <p:guideLst>
        <p:guide orient="horz" pos="3079"/>
        <p:guide pos="211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4" name="Rectangle 4"/>
          <p:cNvSpPr>
            <a:spLocks noGrp="1" noChangeArrowheads="1"/>
          </p:cNvSpPr>
          <p:nvPr>
            <p:ph type="ftr" sz="quarter" idx="2"/>
          </p:nvPr>
        </p:nvSpPr>
        <p:spPr bwMode="auto">
          <a:xfrm>
            <a:off x="0" y="9285526"/>
            <a:ext cx="2914015" cy="488712"/>
          </a:xfrm>
          <a:prstGeom prst="rect">
            <a:avLst/>
          </a:prstGeom>
          <a:noFill/>
          <a:ln>
            <a:noFill/>
          </a:ln>
          <a:effectLst/>
          <a:extLst/>
        </p:spPr>
        <p:txBody>
          <a:bodyPr vert="horz" wrap="square" lIns="91852" tIns="45926" rIns="91852" bIns="45926" numCol="1" anchor="b" anchorCtr="0" compatLnSpc="1">
            <a:prstTxWarp prst="textNoShape">
              <a:avLst/>
            </a:prstTxWarp>
          </a:bodyPr>
          <a:lstStyle>
            <a:lvl1pPr>
              <a:defRPr sz="1200"/>
            </a:lvl1pPr>
          </a:lstStyle>
          <a:p>
            <a:pPr>
              <a:defRPr/>
            </a:pPr>
            <a:endParaRPr lang="de-DE"/>
          </a:p>
        </p:txBody>
      </p:sp>
      <p:sp>
        <p:nvSpPr>
          <p:cNvPr id="35845" name="Rectangle 5"/>
          <p:cNvSpPr>
            <a:spLocks noGrp="1" noChangeArrowheads="1"/>
          </p:cNvSpPr>
          <p:nvPr>
            <p:ph type="sldNum" sz="quarter" idx="3"/>
          </p:nvPr>
        </p:nvSpPr>
        <p:spPr bwMode="auto">
          <a:xfrm>
            <a:off x="3810636" y="9285526"/>
            <a:ext cx="2914015" cy="488712"/>
          </a:xfrm>
          <a:prstGeom prst="rect">
            <a:avLst/>
          </a:prstGeom>
          <a:noFill/>
          <a:ln>
            <a:noFill/>
          </a:ln>
          <a:effectLst/>
          <a:extLst/>
        </p:spPr>
        <p:txBody>
          <a:bodyPr vert="horz" wrap="square" lIns="91852" tIns="45926" rIns="91852" bIns="45926" numCol="1" anchor="b" anchorCtr="0" compatLnSpc="1">
            <a:prstTxWarp prst="textNoShape">
              <a:avLst/>
            </a:prstTxWarp>
          </a:bodyPr>
          <a:lstStyle>
            <a:lvl1pPr algn="r">
              <a:defRPr sz="1200"/>
            </a:lvl1pPr>
          </a:lstStyle>
          <a:p>
            <a:pPr>
              <a:defRPr/>
            </a:pPr>
            <a:fld id="{2F667ECA-762D-4C40-B5E8-F7D0F661C64C}" type="slidenum">
              <a:rPr lang="de-DE"/>
              <a:pPr>
                <a:defRPr/>
              </a:pPr>
              <a:t>‹Nr.›</a:t>
            </a:fld>
            <a:endParaRPr lang="de-DE"/>
          </a:p>
        </p:txBody>
      </p:sp>
    </p:spTree>
    <p:extLst>
      <p:ext uri="{BB962C8B-B14F-4D97-AF65-F5344CB8AC3E}">
        <p14:creationId xmlns:p14="http://schemas.microsoft.com/office/powerpoint/2010/main" val="23076137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14015" cy="488712"/>
          </a:xfrm>
          <a:prstGeom prst="rect">
            <a:avLst/>
          </a:prstGeom>
        </p:spPr>
        <p:txBody>
          <a:bodyPr vert="horz" wrap="square" lIns="91852" tIns="45926" rIns="91852" bIns="45926" numCol="1" anchor="t" anchorCtr="0" compatLnSpc="1">
            <a:prstTxWarp prst="textNoShape">
              <a:avLst/>
            </a:prstTxWarp>
          </a:bodyPr>
          <a:lstStyle>
            <a:lvl1pPr>
              <a:defRPr sz="1200">
                <a:latin typeface="Calibri" pitchFamily="34" charset="0"/>
              </a:defRPr>
            </a:lvl1pPr>
          </a:lstStyle>
          <a:p>
            <a:pPr>
              <a:defRPr/>
            </a:pPr>
            <a:r>
              <a:rPr lang="de-DE"/>
              <a:t>Abteilung Internationales – Workshop mit dem FB 05</a:t>
            </a:r>
          </a:p>
        </p:txBody>
      </p:sp>
      <p:sp>
        <p:nvSpPr>
          <p:cNvPr id="3" name="Datumsplatzhalter 2"/>
          <p:cNvSpPr>
            <a:spLocks noGrp="1"/>
          </p:cNvSpPr>
          <p:nvPr>
            <p:ph type="dt" idx="1"/>
          </p:nvPr>
        </p:nvSpPr>
        <p:spPr>
          <a:xfrm>
            <a:off x="3809080" y="1"/>
            <a:ext cx="2914015" cy="488712"/>
          </a:xfrm>
          <a:prstGeom prst="rect">
            <a:avLst/>
          </a:prstGeom>
        </p:spPr>
        <p:txBody>
          <a:bodyPr vert="horz" lIns="91852" tIns="45926" rIns="91852" bIns="45926" rtlCol="0"/>
          <a:lstStyle>
            <a:lvl1pPr algn="r" fontAlgn="auto">
              <a:spcBef>
                <a:spcPts val="0"/>
              </a:spcBef>
              <a:spcAft>
                <a:spcPts val="0"/>
              </a:spcAft>
              <a:defRPr sz="1200">
                <a:latin typeface="+mn-lt"/>
                <a:cs typeface="+mn-cs"/>
              </a:defRPr>
            </a:lvl1pPr>
          </a:lstStyle>
          <a:p>
            <a:pPr>
              <a:defRPr/>
            </a:pPr>
            <a:fld id="{47C92C17-449B-424D-88DF-3E53BBFF012C}" type="datetime1">
              <a:rPr lang="de-DE" smtClean="0"/>
              <a:pPr>
                <a:defRPr/>
              </a:pPr>
              <a:t>27.09.2018</a:t>
            </a:fld>
            <a:endParaRPr lang="de-DE"/>
          </a:p>
        </p:txBody>
      </p:sp>
      <p:sp>
        <p:nvSpPr>
          <p:cNvPr id="4" name="Folienbildplatzhalter 3"/>
          <p:cNvSpPr>
            <a:spLocks noGrp="1" noRot="1" noChangeAspect="1"/>
          </p:cNvSpPr>
          <p:nvPr>
            <p:ph type="sldImg" idx="2"/>
          </p:nvPr>
        </p:nvSpPr>
        <p:spPr>
          <a:xfrm>
            <a:off x="919163" y="733425"/>
            <a:ext cx="4886325" cy="3665538"/>
          </a:xfrm>
          <a:prstGeom prst="rect">
            <a:avLst/>
          </a:prstGeom>
          <a:noFill/>
          <a:ln w="12700">
            <a:solidFill>
              <a:prstClr val="black"/>
            </a:solidFill>
          </a:ln>
        </p:spPr>
        <p:txBody>
          <a:bodyPr vert="horz" lIns="91852" tIns="45926" rIns="91852" bIns="45926" rtlCol="0" anchor="ctr"/>
          <a:lstStyle/>
          <a:p>
            <a:pPr lvl="0"/>
            <a:endParaRPr lang="de-DE" noProof="0"/>
          </a:p>
        </p:txBody>
      </p:sp>
      <p:sp>
        <p:nvSpPr>
          <p:cNvPr id="5" name="Notizenplatzhalter 4"/>
          <p:cNvSpPr>
            <a:spLocks noGrp="1"/>
          </p:cNvSpPr>
          <p:nvPr>
            <p:ph type="body" sz="quarter" idx="3"/>
          </p:nvPr>
        </p:nvSpPr>
        <p:spPr>
          <a:xfrm>
            <a:off x="672465" y="4642763"/>
            <a:ext cx="5379720" cy="4398407"/>
          </a:xfrm>
          <a:prstGeom prst="rect">
            <a:avLst/>
          </a:prstGeom>
        </p:spPr>
        <p:txBody>
          <a:bodyPr vert="horz" wrap="square" lIns="91852" tIns="45926" rIns="91852" bIns="45926" numCol="1" anchor="t" anchorCtr="0" compatLnSpc="1">
            <a:prstTxWarp prst="textNoShape">
              <a:avLst/>
            </a:prstTxWarp>
            <a:normAutofit/>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283830"/>
            <a:ext cx="2914015" cy="488712"/>
          </a:xfrm>
          <a:prstGeom prst="rect">
            <a:avLst/>
          </a:prstGeom>
        </p:spPr>
        <p:txBody>
          <a:bodyPr vert="horz" wrap="square" lIns="91852" tIns="45926" rIns="91852" bIns="45926" numCol="1" anchor="b" anchorCtr="0" compatLnSpc="1">
            <a:prstTxWarp prst="textNoShape">
              <a:avLst/>
            </a:prstTxWarp>
          </a:bodyPr>
          <a:lstStyle>
            <a:lvl1pPr>
              <a:defRPr sz="1200">
                <a:latin typeface="Calibri" pitchFamily="34" charset="0"/>
              </a:defRPr>
            </a:lvl1pPr>
          </a:lstStyle>
          <a:p>
            <a:pPr>
              <a:defRPr/>
            </a:pPr>
            <a:endParaRPr lang="de-DE"/>
          </a:p>
        </p:txBody>
      </p:sp>
      <p:sp>
        <p:nvSpPr>
          <p:cNvPr id="7" name="Foliennummernplatzhalter 6"/>
          <p:cNvSpPr>
            <a:spLocks noGrp="1"/>
          </p:cNvSpPr>
          <p:nvPr>
            <p:ph type="sldNum" sz="quarter" idx="5"/>
          </p:nvPr>
        </p:nvSpPr>
        <p:spPr>
          <a:xfrm>
            <a:off x="3809080" y="9283830"/>
            <a:ext cx="2914015" cy="488712"/>
          </a:xfrm>
          <a:prstGeom prst="rect">
            <a:avLst/>
          </a:prstGeom>
        </p:spPr>
        <p:txBody>
          <a:bodyPr vert="horz" lIns="91852" tIns="45926" rIns="91852" bIns="45926" rtlCol="0" anchor="b"/>
          <a:lstStyle>
            <a:lvl1pPr algn="r" fontAlgn="auto">
              <a:spcBef>
                <a:spcPts val="0"/>
              </a:spcBef>
              <a:spcAft>
                <a:spcPts val="0"/>
              </a:spcAft>
              <a:defRPr sz="1200">
                <a:latin typeface="+mn-lt"/>
                <a:cs typeface="+mn-cs"/>
              </a:defRPr>
            </a:lvl1pPr>
          </a:lstStyle>
          <a:p>
            <a:pPr>
              <a:defRPr/>
            </a:pPr>
            <a:fld id="{2B54C64C-FA49-4E56-BB74-47E2F63DA5BF}" type="slidenum">
              <a:rPr lang="de-DE"/>
              <a:pPr>
                <a:defRPr/>
              </a:pPr>
              <a:t>‹Nr.›</a:t>
            </a:fld>
            <a:endParaRPr lang="de-DE"/>
          </a:p>
        </p:txBody>
      </p:sp>
    </p:spTree>
    <p:extLst>
      <p:ext uri="{BB962C8B-B14F-4D97-AF65-F5344CB8AC3E}">
        <p14:creationId xmlns:p14="http://schemas.microsoft.com/office/powerpoint/2010/main" val="107874314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2B54C64C-FA49-4E56-BB74-47E2F63DA5BF}" type="slidenum">
              <a:rPr lang="de-DE" smtClean="0"/>
              <a:pPr>
                <a:defRPr/>
              </a:pPr>
              <a:t>1</a:t>
            </a:fld>
            <a:endParaRPr lang="de-DE"/>
          </a:p>
        </p:txBody>
      </p:sp>
    </p:spTree>
    <p:extLst>
      <p:ext uri="{BB962C8B-B14F-4D97-AF65-F5344CB8AC3E}">
        <p14:creationId xmlns:p14="http://schemas.microsoft.com/office/powerpoint/2010/main" val="957402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pPr>
              <a:buFontTx/>
              <a:buNone/>
            </a:pPr>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2</a:t>
            </a:fld>
            <a:endParaRPr lang="de-DE"/>
          </a:p>
        </p:txBody>
      </p:sp>
    </p:spTree>
    <p:extLst>
      <p:ext uri="{BB962C8B-B14F-4D97-AF65-F5344CB8AC3E}">
        <p14:creationId xmlns:p14="http://schemas.microsoft.com/office/powerpoint/2010/main" val="1550620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pPr>
              <a:buFontTx/>
              <a:buNone/>
            </a:pPr>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3</a:t>
            </a:fld>
            <a:endParaRPr lang="de-DE"/>
          </a:p>
        </p:txBody>
      </p:sp>
    </p:spTree>
    <p:extLst>
      <p:ext uri="{BB962C8B-B14F-4D97-AF65-F5344CB8AC3E}">
        <p14:creationId xmlns:p14="http://schemas.microsoft.com/office/powerpoint/2010/main" val="379384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pPr>
              <a:buFontTx/>
              <a:buNone/>
            </a:pPr>
            <a:r>
              <a:rPr lang="de-DE" dirty="0" smtClean="0"/>
              <a:t>Bei</a:t>
            </a:r>
            <a:r>
              <a:rPr lang="de-DE" baseline="0" dirty="0" smtClean="0"/>
              <a:t> der Präsentation sollte thematisiert werden, </a:t>
            </a:r>
            <a:r>
              <a:rPr lang="de-DE" dirty="0" smtClean="0"/>
              <a:t>dass alle Schritte nötig sind, und insbesondere die Trennung zwischen Rohtexten und Überarbeiten zum einen die/den</a:t>
            </a:r>
            <a:r>
              <a:rPr lang="de-DE" baseline="0" dirty="0" smtClean="0"/>
              <a:t> Schreibenden entlastet, zum anderen für ein besseres Textprodukt sorgt. </a:t>
            </a:r>
            <a:r>
              <a:rPr lang="de-DE" dirty="0" smtClean="0"/>
              <a:t>Die einzelnen Schritte müssen und können jedoch nicht immer in</a:t>
            </a:r>
            <a:r>
              <a:rPr lang="de-DE" baseline="0" dirty="0" smtClean="0"/>
              <a:t> </a:t>
            </a:r>
            <a:r>
              <a:rPr lang="de-DE" dirty="0" smtClean="0"/>
              <a:t>einer linearen Abfolge </a:t>
            </a:r>
            <a:r>
              <a:rPr lang="de-DE" baseline="0" dirty="0" smtClean="0"/>
              <a:t>bearbeitet werden, sondern der Schreibprozess läuft rekursiv ab, d.h. es können immer wieder Rückschritte zu vorigen Phasen stattfinden, da sich während des Schreibens neue Erkenntnisse einstellen, die eine neue Bearbeitung erfordern.</a:t>
            </a:r>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4</a:t>
            </a:fld>
            <a:endParaRPr lang="de-DE"/>
          </a:p>
        </p:txBody>
      </p:sp>
    </p:spTree>
    <p:extLst>
      <p:ext uri="{BB962C8B-B14F-4D97-AF65-F5344CB8AC3E}">
        <p14:creationId xmlns:p14="http://schemas.microsoft.com/office/powerpoint/2010/main" val="2061685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pPr marL="229631" indent="-229631"/>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5</a:t>
            </a:fld>
            <a:endParaRPr lang="de-DE"/>
          </a:p>
        </p:txBody>
      </p:sp>
    </p:spTree>
    <p:extLst>
      <p:ext uri="{BB962C8B-B14F-4D97-AF65-F5344CB8AC3E}">
        <p14:creationId xmlns:p14="http://schemas.microsoft.com/office/powerpoint/2010/main" val="2433269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pPr>
              <a:buFontTx/>
              <a:buNone/>
            </a:pPr>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6</a:t>
            </a:fld>
            <a:endParaRPr lang="de-DE"/>
          </a:p>
        </p:txBody>
      </p:sp>
    </p:spTree>
    <p:extLst>
      <p:ext uri="{BB962C8B-B14F-4D97-AF65-F5344CB8AC3E}">
        <p14:creationId xmlns:p14="http://schemas.microsoft.com/office/powerpoint/2010/main" val="591782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pPr>
              <a:buFontTx/>
              <a:buNone/>
            </a:pPr>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7</a:t>
            </a:fld>
            <a:endParaRPr lang="de-DE"/>
          </a:p>
        </p:txBody>
      </p:sp>
    </p:spTree>
    <p:extLst>
      <p:ext uri="{BB962C8B-B14F-4D97-AF65-F5344CB8AC3E}">
        <p14:creationId xmlns:p14="http://schemas.microsoft.com/office/powerpoint/2010/main" val="3507561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pPr>
              <a:buFontTx/>
              <a:buNone/>
            </a:pPr>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8</a:t>
            </a:fld>
            <a:endParaRPr lang="de-DE"/>
          </a:p>
        </p:txBody>
      </p:sp>
    </p:spTree>
    <p:extLst>
      <p:ext uri="{BB962C8B-B14F-4D97-AF65-F5344CB8AC3E}">
        <p14:creationId xmlns:p14="http://schemas.microsoft.com/office/powerpoint/2010/main" val="190514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a:lstStyle/>
          <a:p>
            <a:r>
              <a:rPr lang="de-DE" sz="1200" b="0" kern="1200" dirty="0" smtClean="0">
                <a:solidFill>
                  <a:schemeClr val="tx1"/>
                </a:solidFill>
                <a:effectLst/>
                <a:latin typeface="+mn-lt"/>
                <a:ea typeface="+mn-ea"/>
                <a:cs typeface="+mn-cs"/>
              </a:rPr>
              <a:t>Für die individuelle Bearbeitung sind 20 bis 30 Minuten einzuplanen.</a:t>
            </a:r>
            <a:r>
              <a:rPr lang="de-DE" sz="1200" b="1" kern="1200" dirty="0" smtClean="0">
                <a:solidFill>
                  <a:schemeClr val="tx1"/>
                </a:solidFill>
                <a:effectLst/>
                <a:latin typeface="+mn-lt"/>
                <a:ea typeface="+mn-ea"/>
                <a:cs typeface="+mn-cs"/>
              </a:rPr>
              <a:t/>
            </a:r>
            <a:br>
              <a:rPr lang="de-DE" sz="1200" b="1" kern="1200" dirty="0" smtClean="0">
                <a:solidFill>
                  <a:schemeClr val="tx1"/>
                </a:solidFill>
                <a:effectLst/>
                <a:latin typeface="+mn-lt"/>
                <a:ea typeface="+mn-ea"/>
                <a:cs typeface="+mn-cs"/>
              </a:rPr>
            </a:br>
            <a:endParaRPr lang="de-DE" dirty="0" smtClean="0"/>
          </a:p>
        </p:txBody>
      </p:sp>
      <p:sp>
        <p:nvSpPr>
          <p:cNvPr id="5" name="Foliennummernplatzhalter 4"/>
          <p:cNvSpPr>
            <a:spLocks noGrp="1"/>
          </p:cNvSpPr>
          <p:nvPr>
            <p:ph type="sldNum" sz="quarter" idx="5"/>
          </p:nvPr>
        </p:nvSpPr>
        <p:spPr/>
        <p:txBody>
          <a:bodyPr/>
          <a:lstStyle/>
          <a:p>
            <a:pPr>
              <a:defRPr/>
            </a:pPr>
            <a:fld id="{405B096D-0CDA-4980-8419-FDD3F02738EA}" type="slidenum">
              <a:rPr lang="de-DE" smtClean="0"/>
              <a:pPr>
                <a:defRPr/>
              </a:pPr>
              <a:t>9</a:t>
            </a:fld>
            <a:endParaRPr lang="de-DE"/>
          </a:p>
        </p:txBody>
      </p:sp>
    </p:spTree>
    <p:extLst>
      <p:ext uri="{BB962C8B-B14F-4D97-AF65-F5344CB8AC3E}">
        <p14:creationId xmlns:p14="http://schemas.microsoft.com/office/powerpoint/2010/main" val="15506203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5.jpe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4" name="Rechteck 3"/>
          <p:cNvSpPr/>
          <p:nvPr/>
        </p:nvSpPr>
        <p:spPr>
          <a:xfrm>
            <a:off x="0" y="-76200"/>
            <a:ext cx="9144000" cy="601200"/>
          </a:xfrm>
          <a:prstGeom prst="rect">
            <a:avLst/>
          </a:prstGeom>
          <a:effectLst>
            <a:outerShdw blurRad="50800" dist="38100" dir="5400000">
              <a:srgbClr val="000000">
                <a:alpha val="43000"/>
              </a:srgbClr>
            </a:outerShdw>
            <a:reflection blurRad="6350" stA="50000" endA="300" endPos="90000" dir="5400000" sy="-100000" algn="bl" rotWithShape="0"/>
          </a:effectLst>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endParaRPr lang="de-DE">
              <a:latin typeface="Arial Narrow" pitchFamily="34" charset="0"/>
            </a:endParaRPr>
          </a:p>
        </p:txBody>
      </p:sp>
      <p:pic>
        <p:nvPicPr>
          <p:cNvPr id="5" name="Bild 23" descr="JGU-Logo_farbe.wmf"/>
          <p:cNvPicPr>
            <a:picLocks noChangeAspect="1"/>
          </p:cNvPicPr>
          <p:nvPr/>
        </p:nvPicPr>
        <p:blipFill>
          <a:blip r:embed="rId2"/>
          <a:srcRect/>
          <a:stretch>
            <a:fillRect/>
          </a:stretch>
        </p:blipFill>
        <p:spPr bwMode="auto">
          <a:xfrm>
            <a:off x="6829425" y="5292725"/>
            <a:ext cx="2336800" cy="1587500"/>
          </a:xfrm>
          <a:prstGeom prst="rect">
            <a:avLst/>
          </a:prstGeom>
          <a:noFill/>
          <a:ln w="9525">
            <a:noFill/>
            <a:miter lim="800000"/>
            <a:headEnd/>
            <a:tailEnd/>
          </a:ln>
        </p:spPr>
      </p:pic>
      <p:cxnSp>
        <p:nvCxnSpPr>
          <p:cNvPr id="6" name="Gerade Verbindung 5"/>
          <p:cNvCxnSpPr/>
          <p:nvPr/>
        </p:nvCxnSpPr>
        <p:spPr>
          <a:xfrm>
            <a:off x="438150" y="6286500"/>
            <a:ext cx="2133600" cy="0"/>
          </a:xfrm>
          <a:prstGeom prst="line">
            <a:avLst/>
          </a:prstGeom>
        </p:spPr>
        <p:style>
          <a:lnRef idx="2">
            <a:schemeClr val="accent1"/>
          </a:lnRef>
          <a:fillRef idx="0">
            <a:schemeClr val="accent1"/>
          </a:fillRef>
          <a:effectRef idx="1">
            <a:schemeClr val="accent1"/>
          </a:effectRef>
          <a:fontRef idx="minor">
            <a:schemeClr val="tx1"/>
          </a:fontRef>
        </p:style>
      </p:cxnSp>
      <p:sp>
        <p:nvSpPr>
          <p:cNvPr id="19461" name="Textplatzhalter 2"/>
          <p:cNvSpPr>
            <a:spLocks noGrp="1"/>
          </p:cNvSpPr>
          <p:nvPr>
            <p:ph type="subTitle" idx="1"/>
          </p:nvPr>
        </p:nvSpPr>
        <p:spPr>
          <a:xfrm>
            <a:off x="1371600" y="3886200"/>
            <a:ext cx="6400800" cy="1752600"/>
          </a:xfrm>
        </p:spPr>
        <p:txBody>
          <a:bodyPr/>
          <a:lstStyle>
            <a:lvl1pPr marL="0" indent="0" algn="ctr">
              <a:buFont typeface="Arial" charset="0"/>
              <a:buNone/>
              <a:defRPr smtClean="0">
                <a:latin typeface="Calibri" pitchFamily="34" charset="0"/>
              </a:defRPr>
            </a:lvl1pPr>
          </a:lstStyle>
          <a:p>
            <a:pPr lvl="0"/>
            <a:r>
              <a:rPr lang="de-DE" noProof="0" smtClean="0"/>
              <a:t>Klicken Sie, um das Format des Untertitelmasters zu bearbeiten</a:t>
            </a:r>
          </a:p>
        </p:txBody>
      </p:sp>
      <p:sp>
        <p:nvSpPr>
          <p:cNvPr id="19462" name="Titelplatzhalter 1"/>
          <p:cNvSpPr>
            <a:spLocks noGrp="1"/>
          </p:cNvSpPr>
          <p:nvPr>
            <p:ph type="ctrTitle"/>
          </p:nvPr>
        </p:nvSpPr>
        <p:spPr>
          <a:xfrm>
            <a:off x="685800" y="2286000"/>
            <a:ext cx="7772400" cy="1143000"/>
          </a:xfrm>
          <a:extLst/>
        </p:spPr>
        <p:txBody>
          <a:bodyPr/>
          <a:lstStyle>
            <a:lvl1pPr>
              <a:defRPr smtClean="0"/>
            </a:lvl1pPr>
          </a:lstStyle>
          <a:p>
            <a:pPr lvl="0"/>
            <a:r>
              <a:rPr lang="de-DE" noProof="0" smtClean="0"/>
              <a:t>format zu bearbeiten</a:t>
            </a:r>
          </a:p>
        </p:txBody>
      </p:sp>
      <p:sp>
        <p:nvSpPr>
          <p:cNvPr id="7" name="Fußzeilenplatzhalter 4"/>
          <p:cNvSpPr>
            <a:spLocks noGrp="1"/>
          </p:cNvSpPr>
          <p:nvPr>
            <p:ph type="ftr" sz="quarter" idx="10"/>
          </p:nvPr>
        </p:nvSpPr>
        <p:spPr>
          <a:xfrm>
            <a:off x="3124200" y="6248400"/>
            <a:ext cx="2895600" cy="457200"/>
          </a:xfrm>
        </p:spPr>
        <p:txBody>
          <a:bodyPr/>
          <a:lstStyle>
            <a:lvl1pPr>
              <a:defRPr/>
            </a:lvl1pPr>
          </a:lstStyle>
          <a:p>
            <a:pPr>
              <a:defRPr/>
            </a:pPr>
            <a:endParaRPr lang="de-DE"/>
          </a:p>
        </p:txBody>
      </p:sp>
      <p:sp>
        <p:nvSpPr>
          <p:cNvPr id="8" name="Foliennummernplatzhalter 5"/>
          <p:cNvSpPr>
            <a:spLocks noGrp="1"/>
          </p:cNvSpPr>
          <p:nvPr>
            <p:ph type="sldNum" sz="quarter" idx="11"/>
          </p:nvPr>
        </p:nvSpPr>
        <p:spPr>
          <a:xfrm>
            <a:off x="6553200" y="6248400"/>
            <a:ext cx="1905000" cy="457200"/>
          </a:xfrm>
        </p:spPr>
        <p:txBody>
          <a:bodyPr rtlCol="0"/>
          <a:lstStyle>
            <a:lvl1pPr fontAlgn="auto">
              <a:spcBef>
                <a:spcPts val="0"/>
              </a:spcBef>
              <a:spcAft>
                <a:spcPts val="0"/>
              </a:spcAft>
              <a:defRPr>
                <a:solidFill>
                  <a:schemeClr val="tx1">
                    <a:tint val="75000"/>
                  </a:schemeClr>
                </a:solidFill>
                <a:latin typeface="+mn-lt"/>
                <a:cs typeface="+mn-cs"/>
              </a:defRPr>
            </a:lvl1pPr>
          </a:lstStyle>
          <a:p>
            <a:pPr>
              <a:defRPr/>
            </a:pPr>
            <a:r>
              <a:rPr lang="de-DE"/>
              <a:t>Folie Nr. 	</a:t>
            </a:r>
            <a:fld id="{5DE5704F-571A-4D47-9578-D568E12D08D2}" type="slidenum">
              <a:rPr lang="de-DE"/>
              <a:pPr>
                <a:defRPr/>
              </a:pPr>
              <a:t>‹Nr.›</a:t>
            </a:fld>
            <a:r>
              <a:rPr lang="de-DE"/>
              <a:t/>
            </a:r>
            <a:br>
              <a:rPr lang="de-DE"/>
            </a:br>
            <a:r>
              <a:rPr lang="de-DE"/>
              <a:t>Datum: 	</a:t>
            </a:r>
            <a:fld id="{24AB9230-679F-1045-B49B-98C0DCAF56BA}" type="datetimeFigureOut">
              <a:rPr lang="de-DE"/>
              <a:pPr>
                <a:defRPr/>
              </a:pPr>
              <a:t>27.09.2018</a:t>
            </a:fld>
            <a:endParaRPr lang="de-DE"/>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2C253337-0278-48EA-AECF-8279910A182B}"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6FFA691-8AC0-4739-B76C-28D857873042}" type="slidenum">
              <a:rPr lang="de-DE"/>
              <a:pPr>
                <a:defRPr/>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03140B5-BC49-4412-8FF7-D8D83CBE7E92}" type="slidenum">
              <a:rPr lang="de-DE"/>
              <a:pPr>
                <a:defRPr/>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A920D10-7E3A-4D4C-A67C-134B402E3BA4}" type="slidenum">
              <a:rPr lang="de-DE"/>
              <a:pPr>
                <a:defRPr/>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enutzerdefiniertes Layout">
    <p:spTree>
      <p:nvGrpSpPr>
        <p:cNvPr id="1" name=""/>
        <p:cNvGrpSpPr/>
        <p:nvPr/>
      </p:nvGrpSpPr>
      <p:grpSpPr>
        <a:xfrm>
          <a:off x="0" y="0"/>
          <a:ext cx="0" cy="0"/>
          <a:chOff x="0" y="0"/>
          <a:chExt cx="0" cy="0"/>
        </a:xfrm>
      </p:grpSpPr>
      <p:sp>
        <p:nvSpPr>
          <p:cNvPr id="5" name="Eine Ecke des Rechtecks abrunden 4"/>
          <p:cNvSpPr/>
          <p:nvPr userDrawn="1"/>
        </p:nvSpPr>
        <p:spPr>
          <a:xfrm rot="5400000">
            <a:off x="1453661" y="-1461599"/>
            <a:ext cx="5181601" cy="8088923"/>
          </a:xfrm>
          <a:prstGeom prst="round1Rect">
            <a:avLst>
              <a:gd name="adj" fmla="val 7960"/>
            </a:avLst>
          </a:prstGeom>
          <a:solidFill>
            <a:srgbClr val="C10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solidFill>
                <a:srgbClr val="FFFFFF"/>
              </a:solidFill>
              <a:ea typeface="ＭＳ Ｐゴシック" charset="-128"/>
            </a:endParaRPr>
          </a:p>
        </p:txBody>
      </p:sp>
      <p:pic>
        <p:nvPicPr>
          <p:cNvPr id="8" name="Bild 14" descr="JGU_RGB.jpg"/>
          <p:cNvPicPr>
            <a:picLocks noChangeAspect="1"/>
          </p:cNvPicPr>
          <p:nvPr userDrawn="1"/>
        </p:nvPicPr>
        <p:blipFill>
          <a:blip r:embed="rId2"/>
          <a:srcRect/>
          <a:stretch>
            <a:fillRect/>
          </a:stretch>
        </p:blipFill>
        <p:spPr bwMode="auto">
          <a:xfrm>
            <a:off x="960212" y="5725692"/>
            <a:ext cx="539262" cy="584200"/>
          </a:xfrm>
          <a:prstGeom prst="rect">
            <a:avLst/>
          </a:prstGeom>
          <a:noFill/>
          <a:ln w="9525">
            <a:noFill/>
            <a:miter lim="800000"/>
            <a:headEnd/>
            <a:tailEnd/>
          </a:ln>
        </p:spPr>
      </p:pic>
      <p:pic>
        <p:nvPicPr>
          <p:cNvPr id="9" name="Bild 16" descr="Schriftzug_hellgrau_RGB.jpg"/>
          <p:cNvPicPr>
            <a:picLocks noChangeAspect="1"/>
          </p:cNvPicPr>
          <p:nvPr userDrawn="1"/>
        </p:nvPicPr>
        <p:blipFill>
          <a:blip r:embed="rId3"/>
          <a:srcRect/>
          <a:stretch>
            <a:fillRect/>
          </a:stretch>
        </p:blipFill>
        <p:spPr bwMode="auto">
          <a:xfrm>
            <a:off x="499959" y="6386783"/>
            <a:ext cx="1648557" cy="307975"/>
          </a:xfrm>
          <a:prstGeom prst="rect">
            <a:avLst/>
          </a:prstGeom>
          <a:noFill/>
          <a:ln w="9525">
            <a:noFill/>
            <a:miter lim="800000"/>
            <a:headEnd/>
            <a:tailEnd/>
          </a:ln>
        </p:spPr>
      </p:pic>
      <p:sp>
        <p:nvSpPr>
          <p:cNvPr id="7" name="Untertitel 2"/>
          <p:cNvSpPr>
            <a:spLocks noGrp="1"/>
          </p:cNvSpPr>
          <p:nvPr>
            <p:ph type="subTitle" idx="1"/>
          </p:nvPr>
        </p:nvSpPr>
        <p:spPr>
          <a:xfrm>
            <a:off x="467544" y="3728207"/>
            <a:ext cx="4220308" cy="1700329"/>
          </a:xfrm>
        </p:spPr>
        <p:txBody>
          <a:bodyPr/>
          <a:lstStyle/>
          <a:p>
            <a:r>
              <a:rPr lang="de-DE" dirty="0" err="1" smtClean="0"/>
              <a:t>Subline</a:t>
            </a:r>
            <a:r>
              <a:rPr lang="de-DE" dirty="0" smtClean="0"/>
              <a:t>: Arial 20 Punkt Schriftgröße, Farbe 20% Schwarz</a:t>
            </a:r>
          </a:p>
          <a:p>
            <a:endParaRPr lang="de-DE" dirty="0" smtClean="0"/>
          </a:p>
        </p:txBody>
      </p:sp>
      <p:sp>
        <p:nvSpPr>
          <p:cNvPr id="13" name="Textplatzhalter 12"/>
          <p:cNvSpPr>
            <a:spLocks noGrp="1"/>
          </p:cNvSpPr>
          <p:nvPr>
            <p:ph type="body" sz="quarter" idx="13"/>
          </p:nvPr>
        </p:nvSpPr>
        <p:spPr>
          <a:xfrm>
            <a:off x="467545" y="1143699"/>
            <a:ext cx="7385538" cy="1905000"/>
          </a:xfrm>
        </p:spPr>
        <p:txBody>
          <a:bodyPr/>
          <a:lstStyle>
            <a:lvl1pPr marL="0" indent="0">
              <a:buNone/>
              <a:defRPr baseline="0">
                <a:solidFill>
                  <a:schemeClr val="bg1"/>
                </a:solidFill>
                <a:latin typeface="Garamond" pitchFamily="18" charset="0"/>
              </a:defRPr>
            </a:lvl1pPr>
          </a:lstStyle>
          <a:p>
            <a:pPr lvl="0"/>
            <a:r>
              <a:rPr lang="de-DE" smtClean="0"/>
              <a:t>Textmasterformat bearbeiten</a:t>
            </a:r>
          </a:p>
        </p:txBody>
      </p:sp>
      <p:pic>
        <p:nvPicPr>
          <p:cNvPr id="1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9429" r="12998" b="12407"/>
          <a:stretch/>
        </p:blipFill>
        <p:spPr bwMode="auto">
          <a:xfrm>
            <a:off x="4554674" y="5489384"/>
            <a:ext cx="1323833" cy="1056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userDrawn="1"/>
        </p:nvPicPr>
        <p:blipFill>
          <a:blip r:embed="rId5"/>
          <a:srcRect/>
          <a:stretch>
            <a:fillRect/>
          </a:stretch>
        </p:blipFill>
        <p:spPr bwMode="auto">
          <a:xfrm>
            <a:off x="2624006" y="5823450"/>
            <a:ext cx="1303700" cy="685800"/>
          </a:xfrm>
          <a:prstGeom prst="rect">
            <a:avLst/>
          </a:prstGeom>
          <a:noFill/>
          <a:ln w="9525">
            <a:noFill/>
            <a:miter lim="800000"/>
            <a:headEnd/>
            <a:tailEnd/>
          </a:ln>
          <a:effectLst/>
        </p:spPr>
      </p:pic>
      <p:sp>
        <p:nvSpPr>
          <p:cNvPr id="2" name="Textfeld 1"/>
          <p:cNvSpPr txBox="1"/>
          <p:nvPr userDrawn="1"/>
        </p:nvSpPr>
        <p:spPr>
          <a:xfrm>
            <a:off x="6948264" y="6386783"/>
            <a:ext cx="1295547" cy="276999"/>
          </a:xfrm>
          <a:prstGeom prst="rect">
            <a:avLst/>
          </a:prstGeom>
          <a:noFill/>
        </p:spPr>
        <p:txBody>
          <a:bodyPr wrap="none" rtlCol="0">
            <a:spAutoFit/>
          </a:bodyPr>
          <a:lstStyle/>
          <a:p>
            <a:r>
              <a:rPr lang="de-DE" sz="1200" b="1" dirty="0" smtClean="0">
                <a:solidFill>
                  <a:schemeClr val="bg1">
                    <a:lumMod val="65000"/>
                  </a:schemeClr>
                </a:solidFill>
              </a:rPr>
              <a:t>Nora Hoffmann</a:t>
            </a:r>
            <a:endParaRPr lang="de-DE" sz="1200" b="1" dirty="0">
              <a:solidFill>
                <a:schemeClr val="bg1">
                  <a:lumMod val="65000"/>
                </a:schemeClr>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Rechteck 3"/>
          <p:cNvSpPr/>
          <p:nvPr userDrawn="1"/>
        </p:nvSpPr>
        <p:spPr>
          <a:xfrm>
            <a:off x="-10344" y="-27384"/>
            <a:ext cx="9154344" cy="613888"/>
          </a:xfrm>
          <a:prstGeom prst="rect">
            <a:avLst/>
          </a:prstGeom>
          <a:solidFill>
            <a:srgbClr val="C1002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 name="Inhaltsplatzhalter 2"/>
          <p:cNvSpPr>
            <a:spLocks noGrp="1"/>
          </p:cNvSpPr>
          <p:nvPr>
            <p:ph idx="1"/>
          </p:nvPr>
        </p:nvSpPr>
        <p:spPr>
          <a:ln>
            <a:noFill/>
          </a:ln>
        </p:spPr>
        <p:txBody>
          <a:bodyPr numCol="2">
            <a:normAutofit/>
          </a:bodyPr>
          <a:lstStyle>
            <a:lvl1pPr>
              <a:defRPr sz="1600">
                <a:latin typeface="Arial Narrow" pitchFamily="34" charset="0"/>
              </a:defRPr>
            </a:lvl1pPr>
            <a:lvl2pPr>
              <a:defRPr sz="1600">
                <a:latin typeface="Arial Narrow" pitchFamily="34" charset="0"/>
              </a:defRPr>
            </a:lvl2pPr>
            <a:lvl3pPr>
              <a:defRPr sz="1600">
                <a:latin typeface="Arial Narrow" pitchFamily="34" charset="0"/>
              </a:defRPr>
            </a:lvl3pPr>
            <a:lvl4pPr>
              <a:defRPr sz="1600">
                <a:latin typeface="Arial Narrow" pitchFamily="34" charset="0"/>
              </a:defRPr>
            </a:lvl4pPr>
            <a:lvl5pPr>
              <a:defRPr sz="1600">
                <a:latin typeface="Arial Narrow" pitchFamily="34" charset="0"/>
              </a:defRPr>
            </a:lvl5p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0" name="Foliennummernplatzhalter 5"/>
          <p:cNvSpPr>
            <a:spLocks noGrp="1"/>
          </p:cNvSpPr>
          <p:nvPr>
            <p:ph type="sldNum" sz="quarter" idx="15"/>
          </p:nvPr>
        </p:nvSpPr>
        <p:spPr/>
        <p:txBody>
          <a:bodyPr/>
          <a:lstStyle>
            <a:lvl1pPr>
              <a:defRPr/>
            </a:lvl1pPr>
          </a:lstStyle>
          <a:p>
            <a:pPr>
              <a:defRPr/>
            </a:pPr>
            <a:r>
              <a:rPr lang="de-DE"/>
              <a:t>Folie Nr. 	</a:t>
            </a:r>
            <a:fld id="{0100B638-0DEE-44E6-B712-43F41D5582E6}" type="slidenum">
              <a:rPr lang="de-DE"/>
              <a:pPr>
                <a:defRPr/>
              </a:pPr>
              <a:t>‹Nr.›</a:t>
            </a:fld>
            <a:r>
              <a:rPr lang="de-DE"/>
              <a:t/>
            </a:r>
            <a:br>
              <a:rPr lang="de-DE"/>
            </a:br>
            <a:r>
              <a:rPr lang="de-DE"/>
              <a:t>Datum: 	15.04.2011</a:t>
            </a:r>
          </a:p>
        </p:txBody>
      </p:sp>
      <p:sp>
        <p:nvSpPr>
          <p:cNvPr id="14" name="Titelplatzhalter 1"/>
          <p:cNvSpPr txBox="1">
            <a:spLocks/>
          </p:cNvSpPr>
          <p:nvPr userDrawn="1"/>
        </p:nvSpPr>
        <p:spPr bwMode="auto">
          <a:xfrm>
            <a:off x="457200" y="2852936"/>
            <a:ext cx="8472518" cy="428604"/>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de-DE" sz="2500" b="0" i="0" u="none" strike="noStrike" kern="1200" cap="none" spc="0" normalizeH="0" baseline="0" noProof="0" dirty="0" smtClean="0">
                <a:ln>
                  <a:noFill/>
                </a:ln>
                <a:solidFill>
                  <a:schemeClr val="bg1"/>
                </a:solidFill>
                <a:effectLst/>
                <a:uLnTx/>
                <a:uFillTx/>
                <a:latin typeface="Calibri" pitchFamily="34" charset="0"/>
                <a:ea typeface="+mj-ea"/>
                <a:cs typeface="+mj-cs"/>
              </a:rPr>
              <a:t>Mastertitelformat bearbeiten</a:t>
            </a:r>
            <a:endParaRPr kumimoji="0" lang="de-DE" sz="2500" b="0" i="0" u="none" strike="noStrike" kern="1200" cap="none" spc="0" normalizeH="0" baseline="0" noProof="0" dirty="0">
              <a:ln>
                <a:noFill/>
              </a:ln>
              <a:solidFill>
                <a:schemeClr val="bg1"/>
              </a:solidFill>
              <a:effectLst/>
              <a:uLnTx/>
              <a:uFillTx/>
              <a:latin typeface="Calibri" pitchFamily="34" charset="0"/>
              <a:ea typeface="+mj-ea"/>
              <a:cs typeface="+mj-cs"/>
            </a:endParaRPr>
          </a:p>
        </p:txBody>
      </p:sp>
      <p:sp>
        <p:nvSpPr>
          <p:cNvPr id="2" name="Titel 1"/>
          <p:cNvSpPr>
            <a:spLocks noGrp="1"/>
          </p:cNvSpPr>
          <p:nvPr>
            <p:ph type="title" hasCustomPrompt="1"/>
          </p:nvPr>
        </p:nvSpPr>
        <p:spPr>
          <a:xfrm>
            <a:off x="438150" y="44624"/>
            <a:ext cx="7772400" cy="381000"/>
          </a:xfrm>
        </p:spPr>
        <p:txBody>
          <a:bodyPr/>
          <a:lstStyle>
            <a:lvl1pPr>
              <a:defRPr>
                <a:solidFill>
                  <a:schemeClr val="bg1"/>
                </a:solidFill>
                <a:latin typeface="Calibri" pitchFamily="34" charset="0"/>
              </a:defRPr>
            </a:lvl1pPr>
          </a:lstStyle>
          <a:p>
            <a:r>
              <a:rPr lang="de-DE" dirty="0" err="1" smtClean="0"/>
              <a:t>Mastertitelfrmat</a:t>
            </a:r>
            <a:r>
              <a:rPr lang="de-DE" dirty="0" smtClean="0"/>
              <a:t> bearbeiten</a:t>
            </a:r>
            <a:endParaRPr lang="de-DE"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369A6EC-DC59-4BCB-BEB0-D1BF2745CCA9}" type="slidenum">
              <a:rPr lang="de-DE"/>
              <a:pPr>
                <a:defRPr/>
              </a:pPr>
              <a:t>‹Nr.›</a:t>
            </a:fld>
            <a:endParaRPr lang="de-D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025F375-7FDA-4778-BDF8-20066BB02545}"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C87B9EB-E81E-46D0-B08D-68701642BE98}"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CA4BDBF2-59BF-42EC-9A91-F97944398CB6}"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1DDDC72-7EC0-4ADE-852F-E9CF3F2A501A}"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EBF8E96-FD18-406B-9F75-2F3A4C846F00}"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533ECD0E-1B80-4798-8392-37692F54D231}"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9" name="Fußzeilenplatzhalter 4"/>
          <p:cNvSpPr>
            <a:spLocks noGrp="1"/>
          </p:cNvSpPr>
          <p:nvPr>
            <p:ph type="ftr" sz="quarter" idx="3"/>
          </p:nvPr>
        </p:nvSpPr>
        <p:spPr>
          <a:xfrm>
            <a:off x="2743200" y="6356350"/>
            <a:ext cx="43434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898989"/>
                </a:solidFill>
                <a:latin typeface="Calibri" pitchFamily="34" charset="0"/>
              </a:defRPr>
            </a:lvl1pPr>
          </a:lstStyle>
          <a:p>
            <a:pPr>
              <a:defRPr/>
            </a:pPr>
            <a:endParaRPr lang="de-DE"/>
          </a:p>
        </p:txBody>
      </p:sp>
      <p:sp>
        <p:nvSpPr>
          <p:cNvPr id="11" name="Foliennummernplatzhalter 5"/>
          <p:cNvSpPr>
            <a:spLocks noGrp="1"/>
          </p:cNvSpPr>
          <p:nvPr>
            <p:ph type="sldNum" sz="quarter" idx="4"/>
          </p:nvPr>
        </p:nvSpPr>
        <p:spPr>
          <a:xfrm>
            <a:off x="25152" y="6356350"/>
            <a:ext cx="514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88C76392-D30F-4104-B118-39531D38FC74}" type="slidenum">
              <a:rPr lang="de-DE" smtClean="0"/>
              <a:pPr>
                <a:defRPr/>
              </a:pPr>
              <a:t>‹Nr.›</a:t>
            </a:fld>
            <a:endParaRPr lang="de-DE" dirty="0"/>
          </a:p>
        </p:txBody>
      </p:sp>
      <p:sp>
        <p:nvSpPr>
          <p:cNvPr id="1029" name="Rectangle 9"/>
          <p:cNvSpPr>
            <a:spLocks noGrp="1" noChangeArrowheads="1"/>
          </p:cNvSpPr>
          <p:nvPr>
            <p:ph type="title"/>
          </p:nvPr>
        </p:nvSpPr>
        <p:spPr bwMode="auto">
          <a:xfrm>
            <a:off x="438150" y="76200"/>
            <a:ext cx="77724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de-DE" smtClean="0"/>
          </a:p>
        </p:txBody>
      </p:sp>
    </p:spTree>
  </p:cSld>
  <p:clrMap bg1="lt1" tx1="dk1" bg2="lt2" tx2="dk2" accent1="accent1" accent2="accent2" accent3="accent3" accent4="accent4" accent5="accent5" accent6="accent6" hlink="hlink" folHlink="folHlink"/>
  <p:sldLayoutIdLst>
    <p:sldLayoutId id="2147483869" r:id="rId1"/>
    <p:sldLayoutId id="2147483870" r:id="rId2"/>
  </p:sldLayoutIdLst>
  <p:timing>
    <p:tnLst>
      <p:par>
        <p:cTn id="1" dur="indefinite" restart="never" nodeType="tmRoot"/>
      </p:par>
    </p:tnLst>
  </p:timing>
  <p:hf sldNum="0" hdr="0" ftr="0" dt="0"/>
  <p:txStyles>
    <p:titleStyle>
      <a:lvl1pPr algn="l" defTabSz="457200" rtl="0" eaLnBrk="0" fontAlgn="base" hangingPunct="0">
        <a:spcBef>
          <a:spcPct val="0"/>
        </a:spcBef>
        <a:spcAft>
          <a:spcPct val="0"/>
        </a:spcAft>
        <a:defRPr sz="2500" kern="1200">
          <a:solidFill>
            <a:schemeClr val="tx1"/>
          </a:solidFill>
          <a:latin typeface="+mj-lt"/>
          <a:ea typeface="+mj-ea"/>
          <a:cs typeface="+mj-cs"/>
        </a:defRPr>
      </a:lvl1pPr>
      <a:lvl2pPr algn="l" defTabSz="457200" rtl="0" eaLnBrk="0" fontAlgn="base" hangingPunct="0">
        <a:spcBef>
          <a:spcPct val="0"/>
        </a:spcBef>
        <a:spcAft>
          <a:spcPct val="0"/>
        </a:spcAft>
        <a:defRPr sz="2500">
          <a:solidFill>
            <a:schemeClr val="tx1"/>
          </a:solidFill>
          <a:latin typeface="Arial Narrow" pitchFamily="34" charset="0"/>
        </a:defRPr>
      </a:lvl2pPr>
      <a:lvl3pPr algn="l" defTabSz="457200" rtl="0" eaLnBrk="0" fontAlgn="base" hangingPunct="0">
        <a:spcBef>
          <a:spcPct val="0"/>
        </a:spcBef>
        <a:spcAft>
          <a:spcPct val="0"/>
        </a:spcAft>
        <a:defRPr sz="2500">
          <a:solidFill>
            <a:schemeClr val="tx1"/>
          </a:solidFill>
          <a:latin typeface="Arial Narrow" pitchFamily="34" charset="0"/>
        </a:defRPr>
      </a:lvl3pPr>
      <a:lvl4pPr algn="l" defTabSz="457200" rtl="0" eaLnBrk="0" fontAlgn="base" hangingPunct="0">
        <a:spcBef>
          <a:spcPct val="0"/>
        </a:spcBef>
        <a:spcAft>
          <a:spcPct val="0"/>
        </a:spcAft>
        <a:defRPr sz="2500">
          <a:solidFill>
            <a:schemeClr val="tx1"/>
          </a:solidFill>
          <a:latin typeface="Arial Narrow" pitchFamily="34" charset="0"/>
        </a:defRPr>
      </a:lvl4pPr>
      <a:lvl5pPr algn="l" defTabSz="457200" rtl="0" eaLnBrk="0" fontAlgn="base" hangingPunct="0">
        <a:spcBef>
          <a:spcPct val="0"/>
        </a:spcBef>
        <a:spcAft>
          <a:spcPct val="0"/>
        </a:spcAft>
        <a:defRPr sz="2500">
          <a:solidFill>
            <a:schemeClr val="tx1"/>
          </a:solidFill>
          <a:latin typeface="Arial Narrow" pitchFamily="34" charset="0"/>
        </a:defRPr>
      </a:lvl5pPr>
      <a:lvl6pPr marL="457200" algn="l" defTabSz="457200" rtl="0" fontAlgn="base">
        <a:spcBef>
          <a:spcPct val="0"/>
        </a:spcBef>
        <a:spcAft>
          <a:spcPct val="0"/>
        </a:spcAft>
        <a:defRPr sz="2500">
          <a:solidFill>
            <a:schemeClr val="tx1"/>
          </a:solidFill>
          <a:latin typeface="Arial Narrow" pitchFamily="34" charset="0"/>
        </a:defRPr>
      </a:lvl6pPr>
      <a:lvl7pPr marL="914400" algn="l" defTabSz="457200" rtl="0" fontAlgn="base">
        <a:spcBef>
          <a:spcPct val="0"/>
        </a:spcBef>
        <a:spcAft>
          <a:spcPct val="0"/>
        </a:spcAft>
        <a:defRPr sz="2500">
          <a:solidFill>
            <a:schemeClr val="tx1"/>
          </a:solidFill>
          <a:latin typeface="Arial Narrow" pitchFamily="34" charset="0"/>
        </a:defRPr>
      </a:lvl7pPr>
      <a:lvl8pPr marL="1371600" algn="l" defTabSz="457200" rtl="0" fontAlgn="base">
        <a:spcBef>
          <a:spcPct val="0"/>
        </a:spcBef>
        <a:spcAft>
          <a:spcPct val="0"/>
        </a:spcAft>
        <a:defRPr sz="2500">
          <a:solidFill>
            <a:schemeClr val="tx1"/>
          </a:solidFill>
          <a:latin typeface="Arial Narrow" pitchFamily="34" charset="0"/>
        </a:defRPr>
      </a:lvl8pPr>
      <a:lvl9pPr marL="1828800" algn="l" defTabSz="457200" rtl="0" fontAlgn="base">
        <a:spcBef>
          <a:spcPct val="0"/>
        </a:spcBef>
        <a:spcAft>
          <a:spcPct val="0"/>
        </a:spcAft>
        <a:defRPr sz="2500">
          <a:solidFill>
            <a:schemeClr val="tx1"/>
          </a:solidFill>
          <a:latin typeface="Arial Narrow"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2051"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F4750BA-5DFA-49F2-8F72-A42326EE1486}"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71" r:id="rId12"/>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a:xfrm>
            <a:off x="251520" y="2996952"/>
            <a:ext cx="7817588" cy="2016224"/>
          </a:xfrm>
        </p:spPr>
        <p:txBody>
          <a:bodyPr/>
          <a:lstStyle/>
          <a:p>
            <a:pPr marL="0" indent="0">
              <a:buNone/>
            </a:pPr>
            <a:r>
              <a:rPr lang="de-DE" sz="2600" dirty="0" smtClean="0">
                <a:solidFill>
                  <a:srgbClr val="FFFFFF"/>
                </a:solidFill>
              </a:rPr>
              <a:t>LOB: Lehren, Organisieren, Beraten</a:t>
            </a:r>
          </a:p>
          <a:p>
            <a:pPr marL="0" indent="0">
              <a:buNone/>
            </a:pPr>
            <a:r>
              <a:rPr lang="de-DE" sz="2800" dirty="0" smtClean="0">
                <a:solidFill>
                  <a:schemeClr val="bg1"/>
                </a:solidFill>
              </a:rPr>
              <a:t>Campusweite Schreibwerkstatt</a:t>
            </a:r>
            <a:endParaRPr lang="de-DE" sz="2800" dirty="0" smtClean="0">
              <a:solidFill>
                <a:srgbClr val="FFFFFF"/>
              </a:solidFill>
            </a:endParaRPr>
          </a:p>
          <a:p>
            <a:pPr marL="0" indent="0">
              <a:buNone/>
            </a:pPr>
            <a:endParaRPr lang="de-DE" sz="2600" dirty="0" smtClean="0">
              <a:solidFill>
                <a:schemeClr val="bg1"/>
              </a:solidFill>
            </a:endParaRPr>
          </a:p>
          <a:p>
            <a:pPr marL="0" indent="0">
              <a:buNone/>
            </a:pPr>
            <a:r>
              <a:rPr lang="de-DE" sz="1600" dirty="0" smtClean="0">
                <a:solidFill>
                  <a:srgbClr val="FFFFFF"/>
                </a:solidFill>
              </a:rPr>
              <a:t>Folien von Dr. Nora Hoffmann </a:t>
            </a:r>
          </a:p>
          <a:p>
            <a:pPr>
              <a:buNone/>
            </a:pPr>
            <a:endParaRPr lang="de-DE" dirty="0"/>
          </a:p>
        </p:txBody>
      </p:sp>
      <p:sp>
        <p:nvSpPr>
          <p:cNvPr id="3" name="Textplatzhalter 2"/>
          <p:cNvSpPr>
            <a:spLocks noGrp="1"/>
          </p:cNvSpPr>
          <p:nvPr>
            <p:ph type="body" sz="quarter" idx="13"/>
          </p:nvPr>
        </p:nvSpPr>
        <p:spPr>
          <a:xfrm>
            <a:off x="251522" y="620688"/>
            <a:ext cx="7385538" cy="1872208"/>
          </a:xfrm>
        </p:spPr>
        <p:txBody>
          <a:bodyPr/>
          <a:lstStyle/>
          <a:p>
            <a:pPr algn="ctr"/>
            <a:endParaRPr lang="de-DE" dirty="0" smtClean="0">
              <a:latin typeface="+mj-lt"/>
            </a:endParaRPr>
          </a:p>
          <a:p>
            <a:pPr algn="ctr"/>
            <a:r>
              <a:rPr lang="de-DE" dirty="0" smtClean="0">
                <a:latin typeface="+mj-lt"/>
              </a:rPr>
              <a:t>Methodische Anregungen zum wissenschaftlichen Schreiben</a:t>
            </a:r>
          </a:p>
          <a:p>
            <a:endParaRPr lang="de-DE" dirty="0" smtClean="0">
              <a:latin typeface="+mn-l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smtClean="0"/>
              <a:t>Campusweite Schreibwerkstatt</a:t>
            </a:r>
            <a:endParaRPr lang="de-DE" dirty="0"/>
          </a:p>
        </p:txBody>
      </p:sp>
      <p:sp>
        <p:nvSpPr>
          <p:cNvPr id="13"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2</a:t>
            </a:fld>
            <a:endParaRPr lang="de-DE" sz="1200" dirty="0">
              <a:solidFill>
                <a:srgbClr val="898989"/>
              </a:solidFill>
              <a:latin typeface="Calibri" pitchFamily="34" charset="0"/>
            </a:endParaRPr>
          </a:p>
        </p:txBody>
      </p:sp>
      <p:sp>
        <p:nvSpPr>
          <p:cNvPr id="11" name="Rectangle 3"/>
          <p:cNvSpPr txBox="1">
            <a:spLocks/>
          </p:cNvSpPr>
          <p:nvPr/>
        </p:nvSpPr>
        <p:spPr bwMode="auto">
          <a:xfrm>
            <a:off x="251520" y="908719"/>
            <a:ext cx="8712968" cy="58016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hangingPunct="0">
              <a:spcBef>
                <a:spcPct val="20000"/>
              </a:spcBef>
              <a:buFont typeface="Arial" pitchFamily="34" charset="0"/>
              <a:buChar char="•"/>
              <a:defRPr/>
            </a:pPr>
            <a:endParaRPr lang="de-DE" sz="2400" b="1" dirty="0" smtClean="0">
              <a:latin typeface="Calibri" pitchFamily="34" charset="0"/>
            </a:endParaRPr>
          </a:p>
          <a:p>
            <a:pPr marL="342900" indent="-342900" eaLnBrk="0" hangingPunct="0">
              <a:spcBef>
                <a:spcPct val="20000"/>
              </a:spcBef>
              <a:buFont typeface="Arial" pitchFamily="34" charset="0"/>
              <a:buChar char="•"/>
              <a:defRPr/>
            </a:pPr>
            <a:r>
              <a:rPr lang="de-DE" sz="2400" b="1" dirty="0" smtClean="0">
                <a:latin typeface="Calibri" pitchFamily="34" charset="0"/>
              </a:rPr>
              <a:t>Kurse, Workshops, Literaturhinweise, E-Learning-Links</a:t>
            </a:r>
            <a:r>
              <a:rPr lang="de-DE" sz="2400" dirty="0" smtClean="0">
                <a:latin typeface="Calibri" pitchFamily="34" charset="0"/>
              </a:rPr>
              <a:t/>
            </a:r>
            <a:br>
              <a:rPr lang="de-DE" sz="2400" dirty="0" smtClean="0">
                <a:latin typeface="Calibri" pitchFamily="34" charset="0"/>
              </a:rPr>
            </a:br>
            <a:r>
              <a:rPr lang="de-DE" sz="2400" dirty="0" smtClean="0">
                <a:latin typeface="Calibri" pitchFamily="34" charset="0"/>
              </a:rPr>
              <a:t>http</a:t>
            </a:r>
            <a:r>
              <a:rPr lang="de-DE" sz="2400" dirty="0">
                <a:latin typeface="Calibri" pitchFamily="34" charset="0"/>
              </a:rPr>
              <a:t>://www.schreibwerkstatt.uni-mainz.de</a:t>
            </a:r>
            <a:r>
              <a:rPr lang="de-DE" sz="2400" dirty="0" smtClean="0">
                <a:latin typeface="Calibri" pitchFamily="34" charset="0"/>
              </a:rPr>
              <a:t>/</a:t>
            </a:r>
          </a:p>
          <a:p>
            <a:pPr eaLnBrk="0" hangingPunct="0">
              <a:spcBef>
                <a:spcPct val="20000"/>
              </a:spcBef>
              <a:defRPr/>
            </a:pPr>
            <a:endParaRPr lang="de-DE" sz="2400" dirty="0" smtClean="0">
              <a:latin typeface="Calibri" pitchFamily="34" charset="0"/>
            </a:endParaRPr>
          </a:p>
          <a:p>
            <a:pPr marL="342900" indent="-342900" eaLnBrk="0" hangingPunct="0">
              <a:spcBef>
                <a:spcPct val="20000"/>
              </a:spcBef>
              <a:buFont typeface="Arial" pitchFamily="34" charset="0"/>
              <a:buChar char="•"/>
              <a:defRPr/>
            </a:pPr>
            <a:r>
              <a:rPr lang="de-DE" sz="2400" b="1" dirty="0" smtClean="0">
                <a:latin typeface="Calibri" pitchFamily="34" charset="0"/>
              </a:rPr>
              <a:t>Individuelle Schreibberatung </a:t>
            </a:r>
            <a:r>
              <a:rPr lang="de-DE" sz="2400" dirty="0" smtClean="0">
                <a:latin typeface="Calibri" pitchFamily="34" charset="0"/>
              </a:rPr>
              <a:t>für Studierende aller Fächer;</a:t>
            </a:r>
            <a:br>
              <a:rPr lang="de-DE" sz="2400" dirty="0" smtClean="0">
                <a:latin typeface="Calibri" pitchFamily="34" charset="0"/>
              </a:rPr>
            </a:br>
            <a:r>
              <a:rPr lang="de-DE" sz="2400" dirty="0" smtClean="0">
                <a:latin typeface="Calibri" pitchFamily="34" charset="0"/>
              </a:rPr>
              <a:t>offene </a:t>
            </a:r>
            <a:r>
              <a:rPr lang="de-DE" sz="2400" dirty="0">
                <a:latin typeface="Calibri" pitchFamily="34" charset="0"/>
              </a:rPr>
              <a:t>Sprechstunde im Gruppenarbeitsraum 3 der </a:t>
            </a:r>
            <a:r>
              <a:rPr lang="de-DE" sz="2400" dirty="0" smtClean="0">
                <a:latin typeface="Calibri" pitchFamily="34" charset="0"/>
              </a:rPr>
              <a:t>UB </a:t>
            </a:r>
            <a:endParaRPr lang="de-DE" sz="2400" dirty="0">
              <a:latin typeface="Calibri" pitchFamily="34" charset="0"/>
            </a:endParaRPr>
          </a:p>
          <a:p>
            <a:pPr marL="800100" lvl="1" indent="-342900" eaLnBrk="0" hangingPunct="0">
              <a:spcBef>
                <a:spcPct val="20000"/>
              </a:spcBef>
              <a:buFont typeface="Arial" pitchFamily="34" charset="0"/>
              <a:buChar char="•"/>
              <a:defRPr/>
            </a:pPr>
            <a:r>
              <a:rPr lang="de-DE" sz="2400" dirty="0">
                <a:latin typeface="Calibri" pitchFamily="34" charset="0"/>
              </a:rPr>
              <a:t>d</a:t>
            </a:r>
            <a:r>
              <a:rPr lang="de-DE" sz="2400" dirty="0" smtClean="0">
                <a:latin typeface="Calibri" pitchFamily="34" charset="0"/>
              </a:rPr>
              <a:t>ienstags</a:t>
            </a:r>
            <a:r>
              <a:rPr lang="de-DE" sz="2400" dirty="0">
                <a:latin typeface="Calibri" pitchFamily="34" charset="0"/>
              </a:rPr>
              <a:t>, 16:00 Uhr bis 17:00 Uhr </a:t>
            </a:r>
          </a:p>
          <a:p>
            <a:pPr marL="800100" lvl="1" indent="-342900" eaLnBrk="0" hangingPunct="0">
              <a:spcBef>
                <a:spcPct val="20000"/>
              </a:spcBef>
              <a:buFont typeface="Arial" pitchFamily="34" charset="0"/>
              <a:buChar char="•"/>
              <a:defRPr/>
            </a:pPr>
            <a:r>
              <a:rPr lang="de-DE" sz="2400" dirty="0" smtClean="0">
                <a:latin typeface="Calibri" pitchFamily="34" charset="0"/>
              </a:rPr>
              <a:t>mittwochs</a:t>
            </a:r>
            <a:r>
              <a:rPr lang="de-DE" sz="2400" dirty="0">
                <a:latin typeface="Calibri" pitchFamily="34" charset="0"/>
              </a:rPr>
              <a:t>, 14:30 Uhr bis 16:00 Uhr</a:t>
            </a:r>
          </a:p>
          <a:p>
            <a:pPr marL="800100" lvl="1" indent="-342900" eaLnBrk="0" hangingPunct="0">
              <a:spcBef>
                <a:spcPct val="20000"/>
              </a:spcBef>
              <a:buFont typeface="Arial" pitchFamily="34" charset="0"/>
              <a:buChar char="•"/>
              <a:defRPr/>
            </a:pPr>
            <a:endParaRPr lang="de-DE" sz="2400" dirty="0">
              <a:latin typeface="Calibri" pitchFamily="34" charset="0"/>
            </a:endParaRPr>
          </a:p>
          <a:p>
            <a:pPr eaLnBrk="0" hangingPunct="0">
              <a:spcBef>
                <a:spcPct val="20000"/>
              </a:spcBef>
              <a:defRPr/>
            </a:pPr>
            <a:endParaRPr lang="de-DE" sz="2400" u="sng" dirty="0" smtClean="0">
              <a:latin typeface="Calibri" pitchFamily="34" charset="0"/>
            </a:endParaRPr>
          </a:p>
        </p:txBody>
      </p:sp>
    </p:spTree>
    <p:extLst>
      <p:ext uri="{BB962C8B-B14F-4D97-AF65-F5344CB8AC3E}">
        <p14:creationId xmlns:p14="http://schemas.microsoft.com/office/powerpoint/2010/main" val="201588209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smtClean="0"/>
              <a:t>Sitzungsinhalt</a:t>
            </a:r>
            <a:endParaRPr lang="de-DE" dirty="0"/>
          </a:p>
        </p:txBody>
      </p:sp>
      <p:sp>
        <p:nvSpPr>
          <p:cNvPr id="13"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3</a:t>
            </a:fld>
            <a:endParaRPr lang="de-DE" sz="1200" dirty="0">
              <a:solidFill>
                <a:srgbClr val="898989"/>
              </a:solidFill>
              <a:latin typeface="Calibri" pitchFamily="34" charset="0"/>
            </a:endParaRPr>
          </a:p>
        </p:txBody>
      </p:sp>
      <p:sp>
        <p:nvSpPr>
          <p:cNvPr id="11" name="Rectangle 3"/>
          <p:cNvSpPr txBox="1">
            <a:spLocks/>
          </p:cNvSpPr>
          <p:nvPr/>
        </p:nvSpPr>
        <p:spPr bwMode="auto">
          <a:xfrm>
            <a:off x="257991" y="1371773"/>
            <a:ext cx="8712968" cy="58016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0" hangingPunct="0">
              <a:spcBef>
                <a:spcPct val="20000"/>
              </a:spcBef>
              <a:buFont typeface="+mj-lt"/>
              <a:buAutoNum type="arabicPeriod"/>
              <a:defRPr/>
            </a:pPr>
            <a:r>
              <a:rPr lang="de-DE" sz="2400" dirty="0" smtClean="0">
                <a:latin typeface="Calibri" pitchFamily="34" charset="0"/>
              </a:rPr>
              <a:t>Grundphasen wissenschaftlichen Arbeitens und Schreibtypen</a:t>
            </a:r>
          </a:p>
          <a:p>
            <a:pPr marL="457200" indent="-457200" eaLnBrk="0" hangingPunct="0">
              <a:spcBef>
                <a:spcPct val="20000"/>
              </a:spcBef>
              <a:buFont typeface="+mj-lt"/>
              <a:buAutoNum type="arabicPeriod"/>
              <a:defRPr/>
            </a:pPr>
            <a:endParaRPr lang="de-DE" sz="2400" dirty="0" smtClean="0">
              <a:latin typeface="Calibri" pitchFamily="34" charset="0"/>
            </a:endParaRPr>
          </a:p>
          <a:p>
            <a:pPr marL="457200" indent="-457200" eaLnBrk="0" hangingPunct="0">
              <a:spcBef>
                <a:spcPct val="20000"/>
              </a:spcBef>
              <a:buFont typeface="+mj-lt"/>
              <a:buAutoNum type="arabicPeriod"/>
              <a:defRPr/>
            </a:pPr>
            <a:r>
              <a:rPr lang="de-DE" sz="2400" dirty="0" smtClean="0">
                <a:latin typeface="Calibri" pitchFamily="34" charset="0"/>
              </a:rPr>
              <a:t>Schreibmethoden zur Ideensammlung und -strukturierung</a:t>
            </a:r>
            <a:endParaRPr lang="de-DE" sz="2400" dirty="0">
              <a:latin typeface="Calibri" pitchFamily="34" charset="0"/>
            </a:endParaRPr>
          </a:p>
          <a:p>
            <a:pPr eaLnBrk="0" hangingPunct="0">
              <a:spcBef>
                <a:spcPct val="20000"/>
              </a:spcBef>
              <a:defRPr/>
            </a:pPr>
            <a:endParaRPr lang="de-DE" sz="2400" dirty="0">
              <a:latin typeface="Calibri" pitchFamily="34" charset="0"/>
            </a:endParaRPr>
          </a:p>
        </p:txBody>
      </p:sp>
    </p:spTree>
    <p:extLst>
      <p:ext uri="{BB962C8B-B14F-4D97-AF65-F5344CB8AC3E}">
        <p14:creationId xmlns:p14="http://schemas.microsoft.com/office/powerpoint/2010/main" val="86845939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a:xfrm>
            <a:off x="-72007" y="-120352"/>
            <a:ext cx="9324527" cy="669032"/>
          </a:xfrm>
        </p:spPr>
        <p:txBody>
          <a:bodyPr/>
          <a:lstStyle/>
          <a:p>
            <a:pPr lvl="0"/>
            <a:r>
              <a:rPr lang="de-DE" dirty="0" smtClean="0"/>
              <a:t>Grundphasen </a:t>
            </a:r>
            <a:r>
              <a:rPr lang="de-DE" dirty="0" err="1" smtClean="0"/>
              <a:t>wissenschaftl</a:t>
            </a:r>
            <a:r>
              <a:rPr lang="de-DE" dirty="0" smtClean="0"/>
              <a:t>. Arbeitens </a:t>
            </a:r>
            <a:r>
              <a:rPr lang="de-DE" sz="2000" dirty="0" smtClean="0"/>
              <a:t>(fachspezifisch und individuell variabel)</a:t>
            </a:r>
            <a:endParaRPr lang="de-DE" sz="2000" dirty="0"/>
          </a:p>
        </p:txBody>
      </p:sp>
      <p:sp>
        <p:nvSpPr>
          <p:cNvPr id="19" name="Ellipse 4"/>
          <p:cNvSpPr/>
          <p:nvPr/>
        </p:nvSpPr>
        <p:spPr>
          <a:xfrm>
            <a:off x="110158" y="1148551"/>
            <a:ext cx="8892480" cy="5760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130" tIns="24130" rIns="24130" bIns="24130" numCol="1" spcCol="1270" anchor="ctr" anchorCtr="0">
            <a:noAutofit/>
          </a:bodyPr>
          <a:lstStyle/>
          <a:p>
            <a:pPr lvl="0" defTabSz="844550">
              <a:lnSpc>
                <a:spcPct val="90000"/>
              </a:lnSpc>
              <a:spcBef>
                <a:spcPct val="0"/>
              </a:spcBef>
              <a:spcAft>
                <a:spcPct val="35000"/>
              </a:spcAft>
            </a:pPr>
            <a:endParaRPr lang="de-DE" sz="2000" kern="1200" dirty="0">
              <a:solidFill>
                <a:schemeClr val="tx1"/>
              </a:solidFill>
              <a:latin typeface="Calibri" pitchFamily="34" charset="0"/>
            </a:endParaRPr>
          </a:p>
        </p:txBody>
      </p:sp>
      <p:sp>
        <p:nvSpPr>
          <p:cNvPr id="40" name="Abgerundetes Rechteck 39"/>
          <p:cNvSpPr/>
          <p:nvPr/>
        </p:nvSpPr>
        <p:spPr>
          <a:xfrm>
            <a:off x="626673" y="1220559"/>
            <a:ext cx="1946211" cy="1224136"/>
          </a:xfrm>
          <a:prstGeom prst="roundRect">
            <a:avLst/>
          </a:prstGeom>
          <a:solidFill>
            <a:schemeClr val="bg1">
              <a:lumMod val="75000"/>
            </a:schemeClr>
          </a:solidFill>
          <a:ln w="19050">
            <a:solidFill>
              <a:srgbClr val="C1002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2000" b="1" dirty="0">
                <a:solidFill>
                  <a:schemeClr val="tx1"/>
                </a:solidFill>
                <a:latin typeface="Calibri" pitchFamily="34" charset="0"/>
                <a:cs typeface="Calibri" pitchFamily="34" charset="0"/>
              </a:rPr>
              <a:t>Einstieg</a:t>
            </a:r>
          </a:p>
        </p:txBody>
      </p:sp>
      <p:sp>
        <p:nvSpPr>
          <p:cNvPr id="41" name="Abgerundetes Rechteck 40"/>
          <p:cNvSpPr/>
          <p:nvPr/>
        </p:nvSpPr>
        <p:spPr>
          <a:xfrm>
            <a:off x="626673" y="2588711"/>
            <a:ext cx="1946211" cy="1008112"/>
          </a:xfrm>
          <a:prstGeom prst="roundRect">
            <a:avLst/>
          </a:prstGeom>
          <a:solidFill>
            <a:schemeClr val="bg1">
              <a:lumMod val="75000"/>
            </a:schemeClr>
          </a:solidFill>
          <a:ln w="19050">
            <a:solidFill>
              <a:srgbClr val="C1002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2000" b="1" dirty="0">
                <a:solidFill>
                  <a:schemeClr val="tx1"/>
                </a:solidFill>
                <a:latin typeface="Calibri" pitchFamily="34" charset="0"/>
                <a:cs typeface="Calibri" pitchFamily="34" charset="0"/>
              </a:rPr>
              <a:t>Recherche</a:t>
            </a:r>
          </a:p>
        </p:txBody>
      </p:sp>
      <p:sp>
        <p:nvSpPr>
          <p:cNvPr id="42" name="Abgerundetes Rechteck 41"/>
          <p:cNvSpPr/>
          <p:nvPr/>
        </p:nvSpPr>
        <p:spPr>
          <a:xfrm>
            <a:off x="628669" y="3739924"/>
            <a:ext cx="1893726" cy="576064"/>
          </a:xfrm>
          <a:prstGeom prst="roundRect">
            <a:avLst/>
          </a:prstGeom>
          <a:solidFill>
            <a:schemeClr val="bg1">
              <a:lumMod val="75000"/>
            </a:schemeClr>
          </a:solidFill>
          <a:ln w="19050">
            <a:solidFill>
              <a:srgbClr val="C1002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2000" b="1" dirty="0" smtClean="0">
                <a:solidFill>
                  <a:schemeClr val="tx1"/>
                </a:solidFill>
                <a:latin typeface="Calibri" pitchFamily="34" charset="0"/>
                <a:cs typeface="Calibri" pitchFamily="34" charset="0"/>
              </a:rPr>
              <a:t>Studie/Versuch/Analyse</a:t>
            </a:r>
            <a:endParaRPr lang="de-DE" sz="2000" b="1" dirty="0">
              <a:solidFill>
                <a:schemeClr val="tx1"/>
              </a:solidFill>
              <a:latin typeface="Calibri" pitchFamily="34" charset="0"/>
              <a:cs typeface="Calibri" pitchFamily="34" charset="0"/>
            </a:endParaRPr>
          </a:p>
        </p:txBody>
      </p:sp>
      <p:sp>
        <p:nvSpPr>
          <p:cNvPr id="43" name="Abgerundetes Rechteck 42"/>
          <p:cNvSpPr/>
          <p:nvPr/>
        </p:nvSpPr>
        <p:spPr>
          <a:xfrm>
            <a:off x="628669" y="4459805"/>
            <a:ext cx="1893729" cy="576263"/>
          </a:xfrm>
          <a:prstGeom prst="roundRect">
            <a:avLst/>
          </a:prstGeom>
          <a:solidFill>
            <a:schemeClr val="bg1">
              <a:lumMod val="75000"/>
            </a:schemeClr>
          </a:solidFill>
          <a:ln w="19050">
            <a:solidFill>
              <a:srgbClr val="C1002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2000" b="1" dirty="0" smtClean="0">
                <a:solidFill>
                  <a:schemeClr val="tx1"/>
                </a:solidFill>
                <a:latin typeface="Calibri" pitchFamily="34" charset="0"/>
                <a:cs typeface="Calibri" pitchFamily="34" charset="0"/>
              </a:rPr>
              <a:t>Rohfassung</a:t>
            </a:r>
          </a:p>
        </p:txBody>
      </p:sp>
      <p:sp>
        <p:nvSpPr>
          <p:cNvPr id="44" name="Abgerundetes Rechteck 43"/>
          <p:cNvSpPr/>
          <p:nvPr/>
        </p:nvSpPr>
        <p:spPr>
          <a:xfrm>
            <a:off x="628443" y="5180085"/>
            <a:ext cx="1899670" cy="1015818"/>
          </a:xfrm>
          <a:prstGeom prst="roundRect">
            <a:avLst/>
          </a:prstGeom>
          <a:solidFill>
            <a:schemeClr val="bg1">
              <a:lumMod val="75000"/>
            </a:schemeClr>
          </a:solidFill>
          <a:ln w="19050">
            <a:solidFill>
              <a:srgbClr val="C1002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2000" b="1" dirty="0">
                <a:solidFill>
                  <a:schemeClr val="tx1"/>
                </a:solidFill>
                <a:latin typeface="Calibri" pitchFamily="34" charset="0"/>
                <a:cs typeface="Calibri" pitchFamily="34" charset="0"/>
              </a:rPr>
              <a:t>Überarbeiten</a:t>
            </a:r>
          </a:p>
        </p:txBody>
      </p:sp>
      <p:sp>
        <p:nvSpPr>
          <p:cNvPr id="45" name="Abgerundetes Rechteck 44"/>
          <p:cNvSpPr/>
          <p:nvPr/>
        </p:nvSpPr>
        <p:spPr>
          <a:xfrm>
            <a:off x="2716899" y="1220559"/>
            <a:ext cx="5674179" cy="1224136"/>
          </a:xfrm>
          <a:prstGeom prst="roundRect">
            <a:avLst/>
          </a:prstGeom>
          <a:solidFill>
            <a:schemeClr val="bg1">
              <a:lumMod val="95000"/>
            </a:schemeClr>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anchor="ctr"/>
          <a:lstStyle/>
          <a:p>
            <a:pPr>
              <a:buFont typeface="Arial" pitchFamily="34" charset="0"/>
              <a:buChar char="•"/>
            </a:pPr>
            <a:r>
              <a:rPr lang="de-DE" sz="2000" dirty="0" smtClean="0">
                <a:solidFill>
                  <a:schemeClr val="tx1"/>
                </a:solidFill>
                <a:latin typeface="Calibri" pitchFamily="34" charset="0"/>
              </a:rPr>
              <a:t> Zeit- und Arbeitsplanung</a:t>
            </a:r>
          </a:p>
          <a:p>
            <a:pPr>
              <a:buFont typeface="Arial" pitchFamily="34" charset="0"/>
              <a:buChar char="•"/>
            </a:pPr>
            <a:r>
              <a:rPr lang="de-DE" sz="2000" dirty="0" smtClean="0">
                <a:solidFill>
                  <a:schemeClr val="tx1"/>
                </a:solidFill>
                <a:latin typeface="Calibri" pitchFamily="34" charset="0"/>
              </a:rPr>
              <a:t> Themenfindung und -eingrenzung</a:t>
            </a:r>
          </a:p>
          <a:p>
            <a:pPr>
              <a:buFont typeface="Arial" pitchFamily="34" charset="0"/>
              <a:buChar char="•"/>
            </a:pPr>
            <a:r>
              <a:rPr lang="de-DE" sz="2000" dirty="0" smtClean="0">
                <a:solidFill>
                  <a:schemeClr val="tx1"/>
                </a:solidFill>
                <a:latin typeface="Calibri" pitchFamily="34" charset="0"/>
              </a:rPr>
              <a:t> Formulierung einer Fragestellung/These </a:t>
            </a:r>
          </a:p>
          <a:p>
            <a:pPr>
              <a:buFont typeface="Arial" pitchFamily="34" charset="0"/>
              <a:buChar char="•"/>
            </a:pPr>
            <a:r>
              <a:rPr lang="de-DE" sz="2000" dirty="0" smtClean="0">
                <a:solidFill>
                  <a:schemeClr val="tx1"/>
                </a:solidFill>
                <a:latin typeface="Calibri" pitchFamily="34" charset="0"/>
              </a:rPr>
              <a:t> Erstellen einer (vorläufigen) Gliederung</a:t>
            </a:r>
          </a:p>
        </p:txBody>
      </p:sp>
      <p:sp>
        <p:nvSpPr>
          <p:cNvPr id="46" name="Abgerundetes Rechteck 45"/>
          <p:cNvSpPr/>
          <p:nvPr/>
        </p:nvSpPr>
        <p:spPr>
          <a:xfrm>
            <a:off x="2716899" y="2588711"/>
            <a:ext cx="5674179" cy="1008112"/>
          </a:xfrm>
          <a:prstGeom prst="roundRect">
            <a:avLst/>
          </a:prstGeom>
          <a:solidFill>
            <a:schemeClr val="bg1">
              <a:lumMod val="95000"/>
            </a:schemeClr>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anchor="ctr"/>
          <a:lstStyle/>
          <a:p>
            <a:pPr>
              <a:buFont typeface="Arial" pitchFamily="34" charset="0"/>
              <a:buChar char="•"/>
            </a:pPr>
            <a:r>
              <a:rPr lang="de-DE" sz="2000" dirty="0" smtClean="0">
                <a:solidFill>
                  <a:schemeClr val="tx1"/>
                </a:solidFill>
                <a:latin typeface="Calibri" pitchFamily="34" charset="0"/>
              </a:rPr>
              <a:t> Recherchestrategien (Print- und Onlinekataloge)</a:t>
            </a:r>
          </a:p>
          <a:p>
            <a:pPr>
              <a:buFont typeface="Arial" pitchFamily="34" charset="0"/>
              <a:buChar char="•"/>
            </a:pPr>
            <a:r>
              <a:rPr lang="de-DE" sz="2000" dirty="0" smtClean="0">
                <a:solidFill>
                  <a:schemeClr val="tx1"/>
                </a:solidFill>
                <a:latin typeface="Calibri" pitchFamily="34" charset="0"/>
              </a:rPr>
              <a:t> Auswahl relevanter Forschungstexte</a:t>
            </a:r>
          </a:p>
          <a:p>
            <a:pPr>
              <a:buFont typeface="Arial" pitchFamily="34" charset="0"/>
              <a:buChar char="•"/>
            </a:pPr>
            <a:r>
              <a:rPr lang="de-DE" sz="2000" dirty="0" smtClean="0">
                <a:solidFill>
                  <a:schemeClr val="tx1"/>
                </a:solidFill>
                <a:latin typeface="Calibri" pitchFamily="34" charset="0"/>
              </a:rPr>
              <a:t> gezielte Lektüre und Auswertung</a:t>
            </a:r>
          </a:p>
        </p:txBody>
      </p:sp>
      <p:sp>
        <p:nvSpPr>
          <p:cNvPr id="47" name="Abgerundetes Rechteck 46"/>
          <p:cNvSpPr/>
          <p:nvPr/>
        </p:nvSpPr>
        <p:spPr>
          <a:xfrm>
            <a:off x="2716900" y="3740640"/>
            <a:ext cx="5693020" cy="576263"/>
          </a:xfrm>
          <a:prstGeom prst="roundRect">
            <a:avLst/>
          </a:prstGeom>
          <a:solidFill>
            <a:schemeClr val="bg1">
              <a:lumMod val="95000"/>
            </a:schemeClr>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anchor="ctr"/>
          <a:lstStyle/>
          <a:p>
            <a:pPr>
              <a:buFont typeface="Arial" pitchFamily="34" charset="0"/>
              <a:buChar char="•"/>
            </a:pPr>
            <a:r>
              <a:rPr lang="de-DE" sz="2000" dirty="0" smtClean="0">
                <a:solidFill>
                  <a:schemeClr val="tx1"/>
                </a:solidFill>
                <a:latin typeface="Calibri" pitchFamily="34" charset="0"/>
              </a:rPr>
              <a:t> fachspezifische Vorgehensweisen</a:t>
            </a:r>
          </a:p>
        </p:txBody>
      </p:sp>
      <p:sp>
        <p:nvSpPr>
          <p:cNvPr id="48" name="Abgerundetes Rechteck 47"/>
          <p:cNvSpPr/>
          <p:nvPr/>
        </p:nvSpPr>
        <p:spPr>
          <a:xfrm>
            <a:off x="2716900" y="4460004"/>
            <a:ext cx="5693020" cy="576263"/>
          </a:xfrm>
          <a:prstGeom prst="roundRect">
            <a:avLst/>
          </a:prstGeom>
          <a:solidFill>
            <a:schemeClr val="bg1">
              <a:lumMod val="95000"/>
            </a:schemeClr>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anchor="ctr"/>
          <a:lstStyle/>
          <a:p>
            <a:pPr>
              <a:buFont typeface="Arial" pitchFamily="34" charset="0"/>
              <a:buChar char="•"/>
            </a:pPr>
            <a:r>
              <a:rPr lang="de-DE" sz="2000" dirty="0" smtClean="0">
                <a:solidFill>
                  <a:schemeClr val="tx1"/>
                </a:solidFill>
                <a:latin typeface="Calibri" pitchFamily="34" charset="0"/>
              </a:rPr>
              <a:t> erste Rohfassung zügig schreiben</a:t>
            </a:r>
          </a:p>
        </p:txBody>
      </p:sp>
      <p:sp>
        <p:nvSpPr>
          <p:cNvPr id="49" name="Abgerundetes Rechteck 48"/>
          <p:cNvSpPr/>
          <p:nvPr/>
        </p:nvSpPr>
        <p:spPr>
          <a:xfrm>
            <a:off x="2716900" y="5180084"/>
            <a:ext cx="5693020" cy="1009027"/>
          </a:xfrm>
          <a:prstGeom prst="roundRect">
            <a:avLst/>
          </a:prstGeom>
          <a:solidFill>
            <a:schemeClr val="bg1">
              <a:lumMod val="95000"/>
            </a:schemeClr>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anchor="ctr"/>
          <a:lstStyle/>
          <a:p>
            <a:pPr>
              <a:buFont typeface="Arial" pitchFamily="34" charset="0"/>
              <a:buChar char="•"/>
            </a:pPr>
            <a:r>
              <a:rPr lang="de-DE" sz="2000" dirty="0" smtClean="0">
                <a:solidFill>
                  <a:schemeClr val="tx1"/>
                </a:solidFill>
                <a:latin typeface="Calibri" pitchFamily="34" charset="0"/>
              </a:rPr>
              <a:t> Inhalt und Struktur (Argumentation, Leserlenkung)</a:t>
            </a:r>
          </a:p>
          <a:p>
            <a:pPr>
              <a:buFont typeface="Arial" pitchFamily="34" charset="0"/>
              <a:buChar char="•"/>
            </a:pPr>
            <a:r>
              <a:rPr lang="de-DE" sz="2000" dirty="0" smtClean="0">
                <a:solidFill>
                  <a:schemeClr val="tx1"/>
                </a:solidFill>
                <a:latin typeface="Calibri" pitchFamily="34" charset="0"/>
              </a:rPr>
              <a:t> Sprache (Stil, Grammatik, Orthografie)</a:t>
            </a:r>
          </a:p>
          <a:p>
            <a:pPr>
              <a:buFont typeface="Arial" pitchFamily="34" charset="0"/>
              <a:buChar char="•"/>
            </a:pPr>
            <a:r>
              <a:rPr lang="de-DE" sz="2000" dirty="0" smtClean="0">
                <a:solidFill>
                  <a:schemeClr val="tx1"/>
                </a:solidFill>
                <a:latin typeface="Calibri" pitchFamily="34" charset="0"/>
              </a:rPr>
              <a:t> Form (Formatierung, Zitieren, Bibliografieren) </a:t>
            </a:r>
          </a:p>
        </p:txBody>
      </p:sp>
      <p:sp>
        <p:nvSpPr>
          <p:cNvPr id="50" name="Pfeil nach unten 49"/>
          <p:cNvSpPr/>
          <p:nvPr/>
        </p:nvSpPr>
        <p:spPr>
          <a:xfrm>
            <a:off x="1426490" y="2445610"/>
            <a:ext cx="231809" cy="143101"/>
          </a:xfrm>
          <a:prstGeom prst="downArrow">
            <a:avLst/>
          </a:prstGeom>
          <a:solidFill>
            <a:srgbClr val="C1002A"/>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1" name="Pfeil nach unten 50"/>
          <p:cNvSpPr/>
          <p:nvPr/>
        </p:nvSpPr>
        <p:spPr>
          <a:xfrm>
            <a:off x="1433461" y="3596823"/>
            <a:ext cx="231809" cy="143101"/>
          </a:xfrm>
          <a:prstGeom prst="downArrow">
            <a:avLst/>
          </a:prstGeom>
          <a:solidFill>
            <a:srgbClr val="C1002A"/>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2" name="Pfeil nach unten 51"/>
          <p:cNvSpPr/>
          <p:nvPr/>
        </p:nvSpPr>
        <p:spPr>
          <a:xfrm>
            <a:off x="1433461" y="4316903"/>
            <a:ext cx="231809" cy="143101"/>
          </a:xfrm>
          <a:prstGeom prst="downArrow">
            <a:avLst/>
          </a:prstGeom>
          <a:solidFill>
            <a:srgbClr val="C1002A"/>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3" name="Pfeil nach unten 52"/>
          <p:cNvSpPr/>
          <p:nvPr/>
        </p:nvSpPr>
        <p:spPr>
          <a:xfrm>
            <a:off x="1433461" y="5036983"/>
            <a:ext cx="231809" cy="143101"/>
          </a:xfrm>
          <a:prstGeom prst="downArrow">
            <a:avLst/>
          </a:prstGeom>
          <a:solidFill>
            <a:srgbClr val="C1002A"/>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4"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4</a:t>
            </a:fld>
            <a:endParaRPr lang="de-DE" sz="1200" dirty="0">
              <a:solidFill>
                <a:srgbClr val="898989"/>
              </a:solidFill>
              <a:latin typeface="Calibri" pitchFamily="34" charset="0"/>
            </a:endParaRPr>
          </a:p>
        </p:txBody>
      </p:sp>
      <p:sp>
        <p:nvSpPr>
          <p:cNvPr id="32" name="Textfeld 31"/>
          <p:cNvSpPr txBox="1"/>
          <p:nvPr/>
        </p:nvSpPr>
        <p:spPr>
          <a:xfrm>
            <a:off x="8643614" y="861434"/>
            <a:ext cx="608906" cy="5165517"/>
          </a:xfrm>
          <a:prstGeom prst="rect">
            <a:avLst/>
          </a:prstGeom>
          <a:noFill/>
        </p:spPr>
        <p:txBody>
          <a:bodyPr wrap="square" rtlCol="0">
            <a:spAutoFit/>
          </a:bodyPr>
          <a:lstStyle/>
          <a:p>
            <a:r>
              <a:rPr lang="de-DE" sz="1900" b="1" dirty="0" smtClean="0">
                <a:latin typeface="Calibri" pitchFamily="34" charset="0"/>
              </a:rPr>
              <a:t>Zeit</a:t>
            </a:r>
          </a:p>
          <a:p>
            <a:endParaRPr lang="de-DE" sz="1900" dirty="0" smtClean="0">
              <a:latin typeface="Calibri" pitchFamily="34" charset="0"/>
            </a:endParaRPr>
          </a:p>
          <a:p>
            <a:endParaRPr lang="de-DE" sz="1900" dirty="0" smtClean="0">
              <a:latin typeface="Calibri" pitchFamily="34" charset="0"/>
            </a:endParaRPr>
          </a:p>
          <a:p>
            <a:endParaRPr lang="de-DE" sz="1900" dirty="0" smtClean="0">
              <a:latin typeface="Calibri" pitchFamily="34" charset="0"/>
            </a:endParaRPr>
          </a:p>
          <a:p>
            <a:r>
              <a:rPr lang="de-DE" sz="1900" dirty="0" smtClean="0">
                <a:latin typeface="Calibri" pitchFamily="34" charset="0"/>
              </a:rPr>
              <a:t>ca. 1/3</a:t>
            </a:r>
          </a:p>
          <a:p>
            <a:endParaRPr lang="de-DE" sz="1900" dirty="0" smtClean="0">
              <a:latin typeface="Calibri" pitchFamily="34" charset="0"/>
            </a:endParaRPr>
          </a:p>
          <a:p>
            <a:endParaRPr lang="de-DE" sz="1900" dirty="0" smtClean="0">
              <a:latin typeface="Calibri" pitchFamily="34" charset="0"/>
            </a:endParaRPr>
          </a:p>
          <a:p>
            <a:endParaRPr lang="de-DE" sz="1900" dirty="0" smtClean="0">
              <a:latin typeface="Calibri" pitchFamily="34" charset="0"/>
            </a:endParaRPr>
          </a:p>
          <a:p>
            <a:endParaRPr lang="de-DE" sz="1900" dirty="0" smtClean="0">
              <a:latin typeface="Calibri" pitchFamily="34" charset="0"/>
            </a:endParaRPr>
          </a:p>
          <a:p>
            <a:endParaRPr lang="de-DE" sz="1900" dirty="0" smtClean="0">
              <a:latin typeface="Calibri" pitchFamily="34" charset="0"/>
            </a:endParaRPr>
          </a:p>
          <a:p>
            <a:r>
              <a:rPr lang="de-DE" sz="1900" dirty="0" smtClean="0">
                <a:latin typeface="Calibri" pitchFamily="34" charset="0"/>
              </a:rPr>
              <a:t>ca. 1/3</a:t>
            </a:r>
          </a:p>
          <a:p>
            <a:endParaRPr lang="de-DE" sz="1900" dirty="0" smtClean="0">
              <a:latin typeface="Calibri" pitchFamily="34" charset="0"/>
            </a:endParaRPr>
          </a:p>
          <a:p>
            <a:endParaRPr lang="de-DE" sz="1900" dirty="0" smtClean="0">
              <a:latin typeface="Calibri" pitchFamily="34" charset="0"/>
            </a:endParaRPr>
          </a:p>
          <a:p>
            <a:pPr>
              <a:spcBef>
                <a:spcPts val="800"/>
              </a:spcBef>
            </a:pPr>
            <a:r>
              <a:rPr lang="de-DE" sz="1900" dirty="0" smtClean="0">
                <a:latin typeface="Calibri" pitchFamily="34" charset="0"/>
              </a:rPr>
              <a:t>ca. 1/3</a:t>
            </a:r>
            <a:endParaRPr lang="de-DE" sz="1900" dirty="0">
              <a:latin typeface="Calibri" pitchFamily="34" charset="0"/>
            </a:endParaRPr>
          </a:p>
        </p:txBody>
      </p:sp>
      <p:sp>
        <p:nvSpPr>
          <p:cNvPr id="33" name="Geschweifte Klammer rechts 32"/>
          <p:cNvSpPr/>
          <p:nvPr/>
        </p:nvSpPr>
        <p:spPr>
          <a:xfrm>
            <a:off x="8283574" y="1149465"/>
            <a:ext cx="432048" cy="251753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
        <p:nvSpPr>
          <p:cNvPr id="34" name="Geschweifte Klammer rechts 33"/>
          <p:cNvSpPr/>
          <p:nvPr/>
        </p:nvSpPr>
        <p:spPr>
          <a:xfrm>
            <a:off x="8283574" y="3667001"/>
            <a:ext cx="432048" cy="144198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
        <p:nvSpPr>
          <p:cNvPr id="35" name="Geschweifte Klammer rechts 34"/>
          <p:cNvSpPr/>
          <p:nvPr/>
        </p:nvSpPr>
        <p:spPr>
          <a:xfrm>
            <a:off x="8283574" y="5109906"/>
            <a:ext cx="432048" cy="1151213"/>
          </a:xfrm>
          <a:prstGeom prst="rightBrace">
            <a:avLst/>
          </a:prstGeom>
          <a:noFill/>
          <a:ln>
            <a:solidFill>
              <a:schemeClr val="accent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dirty="0">
              <a:solidFill>
                <a:srgbClr val="C00000"/>
              </a:solidFill>
            </a:endParaRPr>
          </a:p>
        </p:txBody>
      </p:sp>
      <p:sp>
        <p:nvSpPr>
          <p:cNvPr id="36" name="Gebogener Pfeil 35"/>
          <p:cNvSpPr/>
          <p:nvPr/>
        </p:nvSpPr>
        <p:spPr>
          <a:xfrm rot="16200000">
            <a:off x="-190402" y="4339550"/>
            <a:ext cx="1848637" cy="1084944"/>
          </a:xfrm>
          <a:prstGeom prst="circularArrow">
            <a:avLst>
              <a:gd name="adj1" fmla="val 5305"/>
              <a:gd name="adj2" fmla="val 497702"/>
              <a:gd name="adj3" fmla="val 20585395"/>
              <a:gd name="adj4" fmla="val 11312345"/>
              <a:gd name="adj5" fmla="val 796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sp>
        <p:nvSpPr>
          <p:cNvPr id="37" name="Gebogener Pfeil 36"/>
          <p:cNvSpPr/>
          <p:nvPr/>
        </p:nvSpPr>
        <p:spPr>
          <a:xfrm rot="16200000">
            <a:off x="389953" y="5016035"/>
            <a:ext cx="479869" cy="342148"/>
          </a:xfrm>
          <a:prstGeom prst="circularArrow">
            <a:avLst>
              <a:gd name="adj1" fmla="val 12660"/>
              <a:gd name="adj2" fmla="val 849064"/>
              <a:gd name="adj3" fmla="val 20513796"/>
              <a:gd name="adj4" fmla="val 10932245"/>
              <a:gd name="adj5" fmla="val 1495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sp>
        <p:nvSpPr>
          <p:cNvPr id="38" name="Gebogener Pfeil 37"/>
          <p:cNvSpPr/>
          <p:nvPr/>
        </p:nvSpPr>
        <p:spPr>
          <a:xfrm rot="16200000">
            <a:off x="394717" y="4309517"/>
            <a:ext cx="479869" cy="342148"/>
          </a:xfrm>
          <a:prstGeom prst="circularArrow">
            <a:avLst>
              <a:gd name="adj1" fmla="val 12660"/>
              <a:gd name="adj2" fmla="val 849064"/>
              <a:gd name="adj3" fmla="val 20513796"/>
              <a:gd name="adj4" fmla="val 10932245"/>
              <a:gd name="adj5" fmla="val 1495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sp>
        <p:nvSpPr>
          <p:cNvPr id="54" name="Gebogener Pfeil 53"/>
          <p:cNvSpPr/>
          <p:nvPr/>
        </p:nvSpPr>
        <p:spPr>
          <a:xfrm rot="16200000">
            <a:off x="394718" y="3539322"/>
            <a:ext cx="479869" cy="342148"/>
          </a:xfrm>
          <a:prstGeom prst="circularArrow">
            <a:avLst>
              <a:gd name="adj1" fmla="val 12660"/>
              <a:gd name="adj2" fmla="val 849064"/>
              <a:gd name="adj3" fmla="val 20513796"/>
              <a:gd name="adj4" fmla="val 10932245"/>
              <a:gd name="adj5" fmla="val 1495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sp>
        <p:nvSpPr>
          <p:cNvPr id="55" name="Gebogener Pfeil 54"/>
          <p:cNvSpPr/>
          <p:nvPr/>
        </p:nvSpPr>
        <p:spPr>
          <a:xfrm rot="15845607">
            <a:off x="409531" y="2381462"/>
            <a:ext cx="497459" cy="369111"/>
          </a:xfrm>
          <a:prstGeom prst="circularArrow">
            <a:avLst>
              <a:gd name="adj1" fmla="val 12660"/>
              <a:gd name="adj2" fmla="val 849064"/>
              <a:gd name="adj3" fmla="val 20513796"/>
              <a:gd name="adj4" fmla="val 11885655"/>
              <a:gd name="adj5" fmla="val 1495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sp>
        <p:nvSpPr>
          <p:cNvPr id="56" name="Gebogener Pfeil 55"/>
          <p:cNvSpPr/>
          <p:nvPr/>
        </p:nvSpPr>
        <p:spPr>
          <a:xfrm rot="16200000">
            <a:off x="-190403" y="3435260"/>
            <a:ext cx="1848637" cy="1084944"/>
          </a:xfrm>
          <a:prstGeom prst="circularArrow">
            <a:avLst>
              <a:gd name="adj1" fmla="val 5305"/>
              <a:gd name="adj2" fmla="val 497702"/>
              <a:gd name="adj3" fmla="val 20585395"/>
              <a:gd name="adj4" fmla="val 11249734"/>
              <a:gd name="adj5" fmla="val 796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sp>
        <p:nvSpPr>
          <p:cNvPr id="65" name="Gebogener Pfeil 64"/>
          <p:cNvSpPr/>
          <p:nvPr/>
        </p:nvSpPr>
        <p:spPr>
          <a:xfrm rot="16200000">
            <a:off x="-273964" y="2554325"/>
            <a:ext cx="2036119" cy="1084944"/>
          </a:xfrm>
          <a:prstGeom prst="circularArrow">
            <a:avLst>
              <a:gd name="adj1" fmla="val 5305"/>
              <a:gd name="adj2" fmla="val 497702"/>
              <a:gd name="adj3" fmla="val 20585395"/>
              <a:gd name="adj4" fmla="val 11312345"/>
              <a:gd name="adj5" fmla="val 796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grpSp>
        <p:nvGrpSpPr>
          <p:cNvPr id="66" name="Gruppieren 65"/>
          <p:cNvGrpSpPr/>
          <p:nvPr/>
        </p:nvGrpSpPr>
        <p:grpSpPr>
          <a:xfrm>
            <a:off x="38150" y="1819052"/>
            <a:ext cx="1237630" cy="4298966"/>
            <a:chOff x="1404191" y="1682798"/>
            <a:chExt cx="1263448" cy="4309166"/>
          </a:xfrm>
        </p:grpSpPr>
        <p:sp>
          <p:nvSpPr>
            <p:cNvPr id="67" name="Gebogener Pfeil 66"/>
            <p:cNvSpPr/>
            <p:nvPr/>
          </p:nvSpPr>
          <p:spPr>
            <a:xfrm rot="16200000">
              <a:off x="-103736" y="3225786"/>
              <a:ext cx="4274105" cy="1258252"/>
            </a:xfrm>
            <a:prstGeom prst="circularArrow">
              <a:avLst>
                <a:gd name="adj1" fmla="val 4825"/>
                <a:gd name="adj2" fmla="val 2667"/>
                <a:gd name="adj3" fmla="val 21316429"/>
                <a:gd name="adj4" fmla="val 10851807"/>
                <a:gd name="adj5" fmla="val 759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sp>
          <p:nvSpPr>
            <p:cNvPr id="68" name="Gebogener Pfeil 67"/>
            <p:cNvSpPr/>
            <p:nvPr/>
          </p:nvSpPr>
          <p:spPr>
            <a:xfrm rot="16200000">
              <a:off x="1093376" y="2149485"/>
              <a:ext cx="2040950" cy="1107576"/>
            </a:xfrm>
            <a:prstGeom prst="circularArrow">
              <a:avLst>
                <a:gd name="adj1" fmla="val 5305"/>
                <a:gd name="adj2" fmla="val 497702"/>
                <a:gd name="adj3" fmla="val 20585395"/>
                <a:gd name="adj4" fmla="val 20526831"/>
                <a:gd name="adj5" fmla="val 796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91" tIns="10996" rIns="21991" bIns="10996" numCol="1" spcCol="0" rtlCol="0" fromWordArt="0" anchor="ctr" anchorCtr="0" forceAA="0" compatLnSpc="1">
              <a:prstTxWarp prst="textNoShape">
                <a:avLst/>
              </a:prstTxWarp>
              <a:noAutofit/>
            </a:bodyPr>
            <a:lstStyle/>
            <a:p>
              <a:pPr algn="ctr"/>
              <a:endParaRPr lang="de-DE" sz="433">
                <a:solidFill>
                  <a:srgbClr val="FF0000"/>
                </a:solidFill>
              </a:endParaRPr>
            </a:p>
          </p:txBody>
        </p:sp>
      </p:grpSp>
    </p:spTree>
    <p:extLst>
      <p:ext uri="{BB962C8B-B14F-4D97-AF65-F5344CB8AC3E}">
        <p14:creationId xmlns:p14="http://schemas.microsoft.com/office/powerpoint/2010/main" val="38638111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animBg="1"/>
      <p:bldP spid="34"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smtClean="0"/>
              <a:t>Schreibtypen</a:t>
            </a:r>
            <a:endParaRPr lang="de-DE" dirty="0"/>
          </a:p>
        </p:txBody>
      </p:sp>
      <p:sp>
        <p:nvSpPr>
          <p:cNvPr id="13"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5</a:t>
            </a:fld>
            <a:endParaRPr lang="de-DE" sz="1200" dirty="0">
              <a:solidFill>
                <a:srgbClr val="898989"/>
              </a:solidFill>
              <a:latin typeface="Calibri" pitchFamily="34" charset="0"/>
            </a:endParaRPr>
          </a:p>
        </p:txBody>
      </p:sp>
      <p:sp>
        <p:nvSpPr>
          <p:cNvPr id="10" name="Wolkenförmige Legende 9"/>
          <p:cNvSpPr/>
          <p:nvPr/>
        </p:nvSpPr>
        <p:spPr>
          <a:xfrm>
            <a:off x="8100392" y="980728"/>
            <a:ext cx="720080" cy="576064"/>
          </a:xfrm>
          <a:prstGeom prst="cloudCallout">
            <a:avLst>
              <a:gd name="adj1" fmla="val -138468"/>
              <a:gd name="adj2" fmla="val 70985"/>
            </a:avLst>
          </a:prstGeom>
          <a:gradFill>
            <a:gsLst>
              <a:gs pos="59000">
                <a:srgbClr val="CDEBFF"/>
              </a:gs>
              <a:gs pos="100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6" name="Rectangle 3"/>
          <p:cNvSpPr txBox="1">
            <a:spLocks/>
          </p:cNvSpPr>
          <p:nvPr/>
        </p:nvSpPr>
        <p:spPr bwMode="auto">
          <a:xfrm>
            <a:off x="323528" y="1556792"/>
            <a:ext cx="8067042" cy="3816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0" hangingPunct="0">
              <a:spcBef>
                <a:spcPct val="20000"/>
              </a:spcBef>
              <a:buFont typeface="+mj-lt"/>
              <a:buAutoNum type="arabicPeriod"/>
              <a:defRPr/>
            </a:pPr>
            <a:r>
              <a:rPr lang="de-DE" sz="2400" dirty="0" smtClean="0">
                <a:latin typeface="Calibri" pitchFamily="34" charset="0"/>
                <a:cs typeface="+mn-cs"/>
              </a:rPr>
              <a:t>Bitte füllen Sie den Schreibtypentest aus und gehen Sie nach der Auswertung zum entsprechenden Plakat. (5 Min.)</a:t>
            </a:r>
            <a:br>
              <a:rPr lang="de-DE" sz="2400" dirty="0" smtClean="0">
                <a:latin typeface="Calibri" pitchFamily="34" charset="0"/>
                <a:cs typeface="+mn-cs"/>
              </a:rPr>
            </a:br>
            <a:endParaRPr lang="de-DE" sz="2400" dirty="0" smtClean="0">
              <a:latin typeface="Calibri" pitchFamily="34" charset="0"/>
              <a:cs typeface="+mn-cs"/>
            </a:endParaRPr>
          </a:p>
          <a:p>
            <a:pPr marL="457200" lvl="0" indent="-457200" eaLnBrk="0" hangingPunct="0">
              <a:spcBef>
                <a:spcPct val="20000"/>
              </a:spcBef>
              <a:buFont typeface="+mj-lt"/>
              <a:buAutoNum type="arabicPeriod"/>
              <a:defRPr/>
            </a:pPr>
            <a:endParaRPr lang="de-DE" sz="2400" dirty="0" smtClean="0">
              <a:latin typeface="Calibri" pitchFamily="34" charset="0"/>
              <a:cs typeface="+mn-cs"/>
            </a:endParaRPr>
          </a:p>
          <a:p>
            <a:pPr marL="457200" lvl="0" indent="-457200" eaLnBrk="0" hangingPunct="0">
              <a:spcBef>
                <a:spcPct val="20000"/>
              </a:spcBef>
              <a:buFont typeface="+mj-lt"/>
              <a:buAutoNum type="arabicPeriod"/>
              <a:defRPr/>
            </a:pPr>
            <a:r>
              <a:rPr lang="de-DE" sz="2400" dirty="0" smtClean="0">
                <a:latin typeface="Calibri" pitchFamily="34" charset="0"/>
                <a:cs typeface="+mn-cs"/>
              </a:rPr>
              <a:t>Schauen Sie sich dort in der Gruppe die Vorteile und Risiken Ihres Schreibtyps sowie spezielle Tipps an und tauschen Sie sich darüber aus, inwiefern die Darstellung auf Sie zutrifft. (10 Min.)</a:t>
            </a:r>
          </a:p>
          <a:p>
            <a:pPr lvl="0" eaLnBrk="0" hangingPunct="0">
              <a:spcBef>
                <a:spcPct val="20000"/>
              </a:spcBef>
              <a:defRPr/>
            </a:pPr>
            <a:endParaRPr lang="de-DE" sz="2400" dirty="0">
              <a:latin typeface="Calibri" pitchFamily="34" charset="0"/>
              <a:cs typeface="+mn-cs"/>
            </a:endParaRPr>
          </a:p>
        </p:txBody>
      </p:sp>
      <p:sp>
        <p:nvSpPr>
          <p:cNvPr id="17" name="Ovale Legende 16"/>
          <p:cNvSpPr/>
          <p:nvPr/>
        </p:nvSpPr>
        <p:spPr>
          <a:xfrm>
            <a:off x="8280412" y="2636912"/>
            <a:ext cx="792088" cy="504056"/>
          </a:xfrm>
          <a:prstGeom prst="wedgeEllipseCallout">
            <a:avLst>
              <a:gd name="adj1" fmla="val -32914"/>
              <a:gd name="adj2" fmla="val 85703"/>
            </a:avLst>
          </a:prstGeom>
          <a:gradFill>
            <a:gsLst>
              <a:gs pos="58000">
                <a:srgbClr val="CDEBFF"/>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solidFill>
                  <a:schemeClr val="tx1"/>
                </a:solidFill>
              </a:rPr>
              <a:t>…</a:t>
            </a:r>
            <a:endParaRPr lang="de-DE" dirty="0">
              <a:solidFill>
                <a:schemeClr val="tx1"/>
              </a:solidFill>
            </a:endParaRPr>
          </a:p>
        </p:txBody>
      </p:sp>
      <p:sp>
        <p:nvSpPr>
          <p:cNvPr id="18" name="Ovale Legende 17"/>
          <p:cNvSpPr/>
          <p:nvPr/>
        </p:nvSpPr>
        <p:spPr>
          <a:xfrm>
            <a:off x="7884368" y="2384884"/>
            <a:ext cx="792088" cy="504056"/>
          </a:xfrm>
          <a:prstGeom prst="wedgeEllipseCallout">
            <a:avLst>
              <a:gd name="adj1" fmla="val -32914"/>
              <a:gd name="adj2" fmla="val 85703"/>
            </a:avLst>
          </a:prstGeom>
          <a:gradFill>
            <a:gsLst>
              <a:gs pos="58000">
                <a:srgbClr val="CDEBFF"/>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solidFill>
                  <a:schemeClr val="tx1"/>
                </a:solidFill>
              </a:rPr>
              <a:t>…</a:t>
            </a:r>
            <a:endParaRPr lang="de-DE" dirty="0">
              <a:solidFill>
                <a:schemeClr val="tx1"/>
              </a:solidFill>
            </a:endParaRPr>
          </a:p>
        </p:txBody>
      </p:sp>
      <p:sp>
        <p:nvSpPr>
          <p:cNvPr id="19" name="Ovale Legende 18"/>
          <p:cNvSpPr/>
          <p:nvPr/>
        </p:nvSpPr>
        <p:spPr>
          <a:xfrm>
            <a:off x="7308304" y="2537284"/>
            <a:ext cx="792088" cy="504056"/>
          </a:xfrm>
          <a:prstGeom prst="wedgeEllipseCallout">
            <a:avLst>
              <a:gd name="adj1" fmla="val -32914"/>
              <a:gd name="adj2" fmla="val 85703"/>
            </a:avLst>
          </a:prstGeom>
          <a:gradFill>
            <a:gsLst>
              <a:gs pos="58000">
                <a:srgbClr val="CDEBFF"/>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solidFill>
                  <a:schemeClr val="tx1"/>
                </a:solidFill>
              </a:rPr>
              <a:t>…</a:t>
            </a:r>
            <a:endParaRPr lang="de-DE" dirty="0">
              <a:solidFill>
                <a:schemeClr val="tx1"/>
              </a:solidFill>
            </a:endParaRPr>
          </a:p>
        </p:txBody>
      </p:sp>
    </p:spTree>
    <p:extLst>
      <p:ext uri="{BB962C8B-B14F-4D97-AF65-F5344CB8AC3E}">
        <p14:creationId xmlns:p14="http://schemas.microsoft.com/office/powerpoint/2010/main" val="38571434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err="1" smtClean="0"/>
              <a:t>Freewriting</a:t>
            </a:r>
            <a:r>
              <a:rPr lang="de-DE" dirty="0" smtClean="0"/>
              <a:t> – Einstieg ins Thema</a:t>
            </a:r>
            <a:endParaRPr lang="de-DE" dirty="0"/>
          </a:p>
        </p:txBody>
      </p:sp>
      <p:sp>
        <p:nvSpPr>
          <p:cNvPr id="13"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6</a:t>
            </a:fld>
            <a:endParaRPr lang="de-DE" sz="1200" dirty="0">
              <a:solidFill>
                <a:srgbClr val="898989"/>
              </a:solidFill>
              <a:latin typeface="Calibri" pitchFamily="34" charset="0"/>
            </a:endParaRPr>
          </a:p>
        </p:txBody>
      </p:sp>
      <p:sp>
        <p:nvSpPr>
          <p:cNvPr id="11" name="Rectangle 3"/>
          <p:cNvSpPr txBox="1">
            <a:spLocks/>
          </p:cNvSpPr>
          <p:nvPr/>
        </p:nvSpPr>
        <p:spPr bwMode="auto">
          <a:xfrm>
            <a:off x="251520" y="908719"/>
            <a:ext cx="8712968" cy="58016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0" indent="-742950" algn="l" defTabSz="914400" rtl="0" eaLnBrk="1" fontAlgn="base" latinLnBrk="0" hangingPunct="1">
              <a:lnSpc>
                <a:spcPct val="100000"/>
              </a:lnSpc>
              <a:spcBef>
                <a:spcPct val="20000"/>
              </a:spcBef>
              <a:spcAft>
                <a:spcPct val="0"/>
              </a:spcAft>
              <a:buClrTx/>
              <a:buSzTx/>
              <a:buFont typeface="Arial" charset="0"/>
              <a:buNone/>
              <a:tabLst/>
              <a:defRPr/>
            </a:pPr>
            <a:r>
              <a:rPr lang="de-DE" sz="2400" b="1" dirty="0" err="1" smtClean="0">
                <a:latin typeface="Calibri" pitchFamily="34" charset="0"/>
              </a:rPr>
              <a:t>Freewriting</a:t>
            </a:r>
            <a:r>
              <a:rPr lang="de-DE" sz="2400" b="1" dirty="0" smtClean="0">
                <a:latin typeface="Calibri" pitchFamily="34" charset="0"/>
              </a:rPr>
              <a:t> </a:t>
            </a:r>
          </a:p>
          <a:p>
            <a:pPr marL="742950" marR="0" lvl="0" indent="-742950" algn="l" defTabSz="914400" rtl="0" eaLnBrk="1" fontAlgn="base" latinLnBrk="0" hangingPunct="1">
              <a:lnSpc>
                <a:spcPct val="100000"/>
              </a:lnSpc>
              <a:spcBef>
                <a:spcPct val="20000"/>
              </a:spcBef>
              <a:spcAft>
                <a:spcPct val="0"/>
              </a:spcAft>
              <a:buClrTx/>
              <a:buSzTx/>
              <a:buFont typeface="Arial" charset="0"/>
              <a:buNone/>
              <a:tabLst/>
              <a:defRPr/>
            </a:pPr>
            <a:endParaRPr lang="de-DE" sz="2400" b="1" dirty="0">
              <a:latin typeface="Calibri" pitchFamily="34" charset="0"/>
            </a:endParaRPr>
          </a:p>
          <a:p>
            <a:pPr marL="742950" marR="0" lvl="0" indent="-742950" algn="l" defTabSz="914400" rtl="0" eaLnBrk="1" fontAlgn="base" latinLnBrk="0" hangingPunct="1">
              <a:lnSpc>
                <a:spcPct val="100000"/>
              </a:lnSpc>
              <a:spcBef>
                <a:spcPct val="20000"/>
              </a:spcBef>
              <a:spcAft>
                <a:spcPct val="0"/>
              </a:spcAft>
              <a:buClrTx/>
              <a:buSzTx/>
              <a:buFont typeface="Arial" charset="0"/>
              <a:buNone/>
              <a:tabLst/>
              <a:defRPr/>
            </a:pPr>
            <a:r>
              <a:rPr lang="de-DE" sz="2400" b="1" dirty="0" smtClean="0">
                <a:latin typeface="Calibri" pitchFamily="34" charset="0"/>
              </a:rPr>
              <a:t>Ziel:</a:t>
            </a:r>
          </a:p>
          <a:p>
            <a:pPr marL="342900" indent="-342900" eaLnBrk="0" hangingPunct="0">
              <a:spcBef>
                <a:spcPct val="20000"/>
              </a:spcBef>
              <a:buFont typeface="Arial" charset="0"/>
              <a:buChar char="•"/>
              <a:defRPr/>
            </a:pPr>
            <a:r>
              <a:rPr lang="de-DE" sz="2400" dirty="0" smtClean="0">
                <a:latin typeface="Calibri" pitchFamily="34" charset="0"/>
              </a:rPr>
              <a:t>Aussetzen der üblichen Eingrenzung und Kontrolle von Ideen durch Bewertung und Aussortieren vor dem Schreiben </a:t>
            </a:r>
          </a:p>
          <a:p>
            <a:pPr marL="342900" indent="-342900" eaLnBrk="0" hangingPunct="0">
              <a:spcBef>
                <a:spcPct val="20000"/>
              </a:spcBef>
              <a:buFont typeface="Arial" charset="0"/>
              <a:buChar char="•"/>
              <a:defRPr/>
            </a:pPr>
            <a:r>
              <a:rPr lang="de-DE" sz="2400" dirty="0" smtClean="0">
                <a:latin typeface="Calibri" pitchFamily="34" charset="0"/>
              </a:rPr>
              <a:t>Freisetzen neuer, kreativer Gedanken und Erschließen neuer Zusammenhänge zwischen ihnen</a:t>
            </a:r>
          </a:p>
          <a:p>
            <a:pPr marL="342900" indent="-342900" eaLnBrk="0" hangingPunct="0">
              <a:spcBef>
                <a:spcPct val="20000"/>
              </a:spcBef>
              <a:buFont typeface="Arial" charset="0"/>
              <a:buChar char="•"/>
              <a:defRPr/>
            </a:pPr>
            <a:r>
              <a:rPr lang="de-DE" sz="2400" dirty="0" smtClean="0">
                <a:latin typeface="Calibri" pitchFamily="34" charset="0"/>
              </a:rPr>
              <a:t>schnelles und persönlich bedeutsames Erschließen eines Themas </a:t>
            </a:r>
          </a:p>
          <a:p>
            <a:pPr marL="342900" indent="-342900" eaLnBrk="0" hangingPunct="0">
              <a:spcBef>
                <a:spcPct val="20000"/>
              </a:spcBef>
              <a:buFont typeface="Arial" charset="0"/>
              <a:buChar char="•"/>
              <a:defRPr/>
            </a:pPr>
            <a:r>
              <a:rPr lang="de-DE" sz="2400" dirty="0" smtClean="0">
                <a:latin typeface="Calibri" pitchFamily="34" charset="0"/>
              </a:rPr>
              <a:t>Entwicklung eines Gedanken- und Schreibflusses, dadurch anschließend leichteres Verfassen eines Textes zum Thema.</a:t>
            </a:r>
          </a:p>
        </p:txBody>
      </p:sp>
      <p:pic>
        <p:nvPicPr>
          <p:cNvPr id="10" name="Picture 2" descr="C:\Users\nhoffman\AppData\Local\Microsoft\Windows\Temporary Internet Files\Content.IE5\0708VSPW\MC900432584[1].png"/>
          <p:cNvPicPr>
            <a:picLocks noChangeAspect="1" noChangeArrowheads="1"/>
          </p:cNvPicPr>
          <p:nvPr/>
        </p:nvPicPr>
        <p:blipFill>
          <a:blip r:embed="rId3"/>
          <a:srcRect/>
          <a:stretch>
            <a:fillRect/>
          </a:stretch>
        </p:blipFill>
        <p:spPr bwMode="auto">
          <a:xfrm>
            <a:off x="7452320" y="548680"/>
            <a:ext cx="1302698" cy="1302698"/>
          </a:xfrm>
          <a:prstGeom prst="rect">
            <a:avLst/>
          </a:prstGeom>
          <a:noFill/>
        </p:spPr>
      </p:pic>
      <p:sp>
        <p:nvSpPr>
          <p:cNvPr id="14" name="Freihandform 13"/>
          <p:cNvSpPr/>
          <p:nvPr/>
        </p:nvSpPr>
        <p:spPr>
          <a:xfrm>
            <a:off x="6209414" y="1168390"/>
            <a:ext cx="1446028" cy="470142"/>
          </a:xfrm>
          <a:custGeom>
            <a:avLst/>
            <a:gdLst>
              <a:gd name="connsiteX0" fmla="*/ 0 w 1446028"/>
              <a:gd name="connsiteY0" fmla="*/ 352066 h 470142"/>
              <a:gd name="connsiteX1" fmla="*/ 63795 w 1446028"/>
              <a:gd name="connsiteY1" fmla="*/ 341433 h 470142"/>
              <a:gd name="connsiteX2" fmla="*/ 223284 w 1446028"/>
              <a:gd name="connsiteY2" fmla="*/ 330801 h 470142"/>
              <a:gd name="connsiteX3" fmla="*/ 276446 w 1446028"/>
              <a:gd name="connsiteY3" fmla="*/ 309536 h 470142"/>
              <a:gd name="connsiteX4" fmla="*/ 318977 w 1446028"/>
              <a:gd name="connsiteY4" fmla="*/ 298903 h 470142"/>
              <a:gd name="connsiteX5" fmla="*/ 393405 w 1446028"/>
              <a:gd name="connsiteY5" fmla="*/ 213843 h 470142"/>
              <a:gd name="connsiteX6" fmla="*/ 425302 w 1446028"/>
              <a:gd name="connsiteY6" fmla="*/ 181945 h 470142"/>
              <a:gd name="connsiteX7" fmla="*/ 457200 w 1446028"/>
              <a:gd name="connsiteY7" fmla="*/ 118150 h 470142"/>
              <a:gd name="connsiteX8" fmla="*/ 425302 w 1446028"/>
              <a:gd name="connsiteY8" fmla="*/ 11824 h 470142"/>
              <a:gd name="connsiteX9" fmla="*/ 393405 w 1446028"/>
              <a:gd name="connsiteY9" fmla="*/ 1191 h 470142"/>
              <a:gd name="connsiteX10" fmla="*/ 308344 w 1446028"/>
              <a:gd name="connsiteY10" fmla="*/ 11824 h 470142"/>
              <a:gd name="connsiteX11" fmla="*/ 276446 w 1446028"/>
              <a:gd name="connsiteY11" fmla="*/ 54354 h 470142"/>
              <a:gd name="connsiteX12" fmla="*/ 244549 w 1446028"/>
              <a:gd name="connsiteY12" fmla="*/ 86252 h 470142"/>
              <a:gd name="connsiteX13" fmla="*/ 223284 w 1446028"/>
              <a:gd name="connsiteY13" fmla="*/ 118150 h 470142"/>
              <a:gd name="connsiteX14" fmla="*/ 191386 w 1446028"/>
              <a:gd name="connsiteY14" fmla="*/ 160680 h 470142"/>
              <a:gd name="connsiteX15" fmla="*/ 170121 w 1446028"/>
              <a:gd name="connsiteY15" fmla="*/ 213843 h 470142"/>
              <a:gd name="connsiteX16" fmla="*/ 180753 w 1446028"/>
              <a:gd name="connsiteY16" fmla="*/ 298903 h 470142"/>
              <a:gd name="connsiteX17" fmla="*/ 233916 w 1446028"/>
              <a:gd name="connsiteY17" fmla="*/ 415861 h 470142"/>
              <a:gd name="connsiteX18" fmla="*/ 297712 w 1446028"/>
              <a:gd name="connsiteY18" fmla="*/ 458391 h 470142"/>
              <a:gd name="connsiteX19" fmla="*/ 329609 w 1446028"/>
              <a:gd name="connsiteY19" fmla="*/ 447759 h 470142"/>
              <a:gd name="connsiteX20" fmla="*/ 372139 w 1446028"/>
              <a:gd name="connsiteY20" fmla="*/ 437126 h 470142"/>
              <a:gd name="connsiteX21" fmla="*/ 393405 w 1446028"/>
              <a:gd name="connsiteY21" fmla="*/ 405229 h 470142"/>
              <a:gd name="connsiteX22" fmla="*/ 435935 w 1446028"/>
              <a:gd name="connsiteY22" fmla="*/ 383963 h 470142"/>
              <a:gd name="connsiteX23" fmla="*/ 467833 w 1446028"/>
              <a:gd name="connsiteY23" fmla="*/ 320168 h 470142"/>
              <a:gd name="connsiteX24" fmla="*/ 446567 w 1446028"/>
              <a:gd name="connsiteY24" fmla="*/ 341433 h 470142"/>
              <a:gd name="connsiteX25" fmla="*/ 457200 w 1446028"/>
              <a:gd name="connsiteY25" fmla="*/ 383963 h 470142"/>
              <a:gd name="connsiteX26" fmla="*/ 648586 w 1446028"/>
              <a:gd name="connsiteY26" fmla="*/ 394596 h 470142"/>
              <a:gd name="connsiteX27" fmla="*/ 754912 w 1446028"/>
              <a:gd name="connsiteY27" fmla="*/ 320168 h 470142"/>
              <a:gd name="connsiteX28" fmla="*/ 744279 w 1446028"/>
              <a:gd name="connsiteY28" fmla="*/ 192577 h 470142"/>
              <a:gd name="connsiteX29" fmla="*/ 701749 w 1446028"/>
              <a:gd name="connsiteY29" fmla="*/ 150047 h 470142"/>
              <a:gd name="connsiteX30" fmla="*/ 637953 w 1446028"/>
              <a:gd name="connsiteY30" fmla="*/ 107517 h 470142"/>
              <a:gd name="connsiteX31" fmla="*/ 616688 w 1446028"/>
              <a:gd name="connsiteY31" fmla="*/ 139415 h 470142"/>
              <a:gd name="connsiteX32" fmla="*/ 648586 w 1446028"/>
              <a:gd name="connsiteY32" fmla="*/ 341433 h 470142"/>
              <a:gd name="connsiteX33" fmla="*/ 680484 w 1446028"/>
              <a:gd name="connsiteY33" fmla="*/ 394596 h 470142"/>
              <a:gd name="connsiteX34" fmla="*/ 712381 w 1446028"/>
              <a:gd name="connsiteY34" fmla="*/ 415861 h 470142"/>
              <a:gd name="connsiteX35" fmla="*/ 744279 w 1446028"/>
              <a:gd name="connsiteY35" fmla="*/ 447759 h 470142"/>
              <a:gd name="connsiteX36" fmla="*/ 680484 w 1446028"/>
              <a:gd name="connsiteY36" fmla="*/ 447759 h 470142"/>
              <a:gd name="connsiteX37" fmla="*/ 669851 w 1446028"/>
              <a:gd name="connsiteY37" fmla="*/ 405229 h 470142"/>
              <a:gd name="connsiteX38" fmla="*/ 723014 w 1446028"/>
              <a:gd name="connsiteY38" fmla="*/ 362698 h 470142"/>
              <a:gd name="connsiteX39" fmla="*/ 1169581 w 1446028"/>
              <a:gd name="connsiteY39" fmla="*/ 383963 h 470142"/>
              <a:gd name="connsiteX40" fmla="*/ 1212112 w 1446028"/>
              <a:gd name="connsiteY40" fmla="*/ 405229 h 470142"/>
              <a:gd name="connsiteX41" fmla="*/ 1254642 w 1446028"/>
              <a:gd name="connsiteY41" fmla="*/ 415861 h 470142"/>
              <a:gd name="connsiteX42" fmla="*/ 1286539 w 1446028"/>
              <a:gd name="connsiteY42" fmla="*/ 437126 h 470142"/>
              <a:gd name="connsiteX43" fmla="*/ 1318437 w 1446028"/>
              <a:gd name="connsiteY43" fmla="*/ 383963 h 470142"/>
              <a:gd name="connsiteX44" fmla="*/ 1350335 w 1446028"/>
              <a:gd name="connsiteY44" fmla="*/ 309536 h 470142"/>
              <a:gd name="connsiteX45" fmla="*/ 1339702 w 1446028"/>
              <a:gd name="connsiteY45" fmla="*/ 267005 h 470142"/>
              <a:gd name="connsiteX46" fmla="*/ 1254642 w 1446028"/>
              <a:gd name="connsiteY46" fmla="*/ 235108 h 470142"/>
              <a:gd name="connsiteX47" fmla="*/ 1222744 w 1446028"/>
              <a:gd name="connsiteY47" fmla="*/ 245740 h 470142"/>
              <a:gd name="connsiteX48" fmla="*/ 1158949 w 1446028"/>
              <a:gd name="connsiteY48" fmla="*/ 277638 h 470142"/>
              <a:gd name="connsiteX49" fmla="*/ 1169581 w 1446028"/>
              <a:gd name="connsiteY49" fmla="*/ 309536 h 470142"/>
              <a:gd name="connsiteX50" fmla="*/ 1275907 w 1446028"/>
              <a:gd name="connsiteY50" fmla="*/ 383963 h 470142"/>
              <a:gd name="connsiteX51" fmla="*/ 1329070 w 1446028"/>
              <a:gd name="connsiteY51" fmla="*/ 415861 h 470142"/>
              <a:gd name="connsiteX52" fmla="*/ 1446028 w 1446028"/>
              <a:gd name="connsiteY52" fmla="*/ 415861 h 470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46028" h="470142">
                <a:moveTo>
                  <a:pt x="0" y="352066"/>
                </a:moveTo>
                <a:cubicBezTo>
                  <a:pt x="21265" y="348522"/>
                  <a:pt x="42334" y="343477"/>
                  <a:pt x="63795" y="341433"/>
                </a:cubicBezTo>
                <a:cubicBezTo>
                  <a:pt x="116836" y="336382"/>
                  <a:pt x="170592" y="338705"/>
                  <a:pt x="223284" y="330801"/>
                </a:cubicBezTo>
                <a:cubicBezTo>
                  <a:pt x="242159" y="327970"/>
                  <a:pt x="258340" y="315572"/>
                  <a:pt x="276446" y="309536"/>
                </a:cubicBezTo>
                <a:cubicBezTo>
                  <a:pt x="290309" y="304915"/>
                  <a:pt x="304800" y="302447"/>
                  <a:pt x="318977" y="298903"/>
                </a:cubicBezTo>
                <a:cubicBezTo>
                  <a:pt x="372139" y="263461"/>
                  <a:pt x="343786" y="288270"/>
                  <a:pt x="393405" y="213843"/>
                </a:cubicBezTo>
                <a:cubicBezTo>
                  <a:pt x="401746" y="201332"/>
                  <a:pt x="415676" y="193497"/>
                  <a:pt x="425302" y="181945"/>
                </a:cubicBezTo>
                <a:cubicBezTo>
                  <a:pt x="448203" y="154463"/>
                  <a:pt x="446543" y="150118"/>
                  <a:pt x="457200" y="118150"/>
                </a:cubicBezTo>
                <a:cubicBezTo>
                  <a:pt x="452547" y="85578"/>
                  <a:pt x="456498" y="36781"/>
                  <a:pt x="425302" y="11824"/>
                </a:cubicBezTo>
                <a:cubicBezTo>
                  <a:pt x="416550" y="4823"/>
                  <a:pt x="404037" y="4735"/>
                  <a:pt x="393405" y="1191"/>
                </a:cubicBezTo>
                <a:cubicBezTo>
                  <a:pt x="365051" y="4735"/>
                  <a:pt x="334357" y="0"/>
                  <a:pt x="308344" y="11824"/>
                </a:cubicBezTo>
                <a:cubicBezTo>
                  <a:pt x="292211" y="19157"/>
                  <a:pt x="287979" y="40899"/>
                  <a:pt x="276446" y="54354"/>
                </a:cubicBezTo>
                <a:cubicBezTo>
                  <a:pt x="266660" y="65771"/>
                  <a:pt x="254175" y="74700"/>
                  <a:pt x="244549" y="86252"/>
                </a:cubicBezTo>
                <a:cubicBezTo>
                  <a:pt x="236368" y="96069"/>
                  <a:pt x="230712" y="107751"/>
                  <a:pt x="223284" y="118150"/>
                </a:cubicBezTo>
                <a:cubicBezTo>
                  <a:pt x="212984" y="132570"/>
                  <a:pt x="199992" y="145189"/>
                  <a:pt x="191386" y="160680"/>
                </a:cubicBezTo>
                <a:cubicBezTo>
                  <a:pt x="182117" y="177364"/>
                  <a:pt x="177209" y="196122"/>
                  <a:pt x="170121" y="213843"/>
                </a:cubicBezTo>
                <a:cubicBezTo>
                  <a:pt x="173665" y="242196"/>
                  <a:pt x="175642" y="270790"/>
                  <a:pt x="180753" y="298903"/>
                </a:cubicBezTo>
                <a:cubicBezTo>
                  <a:pt x="186655" y="331362"/>
                  <a:pt x="228109" y="404248"/>
                  <a:pt x="233916" y="415861"/>
                </a:cubicBezTo>
                <a:cubicBezTo>
                  <a:pt x="245346" y="438720"/>
                  <a:pt x="297712" y="458391"/>
                  <a:pt x="297712" y="458391"/>
                </a:cubicBezTo>
                <a:cubicBezTo>
                  <a:pt x="308344" y="454847"/>
                  <a:pt x="318833" y="450838"/>
                  <a:pt x="329609" y="447759"/>
                </a:cubicBezTo>
                <a:cubicBezTo>
                  <a:pt x="343660" y="443744"/>
                  <a:pt x="359980" y="445232"/>
                  <a:pt x="372139" y="437126"/>
                </a:cubicBezTo>
                <a:cubicBezTo>
                  <a:pt x="382772" y="430038"/>
                  <a:pt x="383588" y="413410"/>
                  <a:pt x="393405" y="405229"/>
                </a:cubicBezTo>
                <a:cubicBezTo>
                  <a:pt x="405581" y="395082"/>
                  <a:pt x="421758" y="391052"/>
                  <a:pt x="435935" y="383963"/>
                </a:cubicBezTo>
                <a:cubicBezTo>
                  <a:pt x="436649" y="382893"/>
                  <a:pt x="476637" y="328972"/>
                  <a:pt x="467833" y="320168"/>
                </a:cubicBezTo>
                <a:lnTo>
                  <a:pt x="446567" y="341433"/>
                </a:lnTo>
                <a:cubicBezTo>
                  <a:pt x="450111" y="355610"/>
                  <a:pt x="449094" y="371804"/>
                  <a:pt x="457200" y="383963"/>
                </a:cubicBezTo>
                <a:cubicBezTo>
                  <a:pt x="492883" y="437488"/>
                  <a:pt x="645401" y="394808"/>
                  <a:pt x="648586" y="394596"/>
                </a:cubicBezTo>
                <a:cubicBezTo>
                  <a:pt x="667222" y="385278"/>
                  <a:pt x="748773" y="352907"/>
                  <a:pt x="754912" y="320168"/>
                </a:cubicBezTo>
                <a:cubicBezTo>
                  <a:pt x="762777" y="278221"/>
                  <a:pt x="757009" y="233312"/>
                  <a:pt x="744279" y="192577"/>
                </a:cubicBezTo>
                <a:cubicBezTo>
                  <a:pt x="738299" y="173441"/>
                  <a:pt x="717405" y="162571"/>
                  <a:pt x="701749" y="150047"/>
                </a:cubicBezTo>
                <a:cubicBezTo>
                  <a:pt x="681792" y="134081"/>
                  <a:pt x="637953" y="107517"/>
                  <a:pt x="637953" y="107517"/>
                </a:cubicBezTo>
                <a:cubicBezTo>
                  <a:pt x="630865" y="118150"/>
                  <a:pt x="617360" y="126654"/>
                  <a:pt x="616688" y="139415"/>
                </a:cubicBezTo>
                <a:cubicBezTo>
                  <a:pt x="607559" y="312867"/>
                  <a:pt x="600428" y="264380"/>
                  <a:pt x="648586" y="341433"/>
                </a:cubicBezTo>
                <a:cubicBezTo>
                  <a:pt x="659539" y="358958"/>
                  <a:pt x="667035" y="378905"/>
                  <a:pt x="680484" y="394596"/>
                </a:cubicBezTo>
                <a:cubicBezTo>
                  <a:pt x="688800" y="404298"/>
                  <a:pt x="702564" y="407680"/>
                  <a:pt x="712381" y="415861"/>
                </a:cubicBezTo>
                <a:cubicBezTo>
                  <a:pt x="723933" y="425487"/>
                  <a:pt x="733646" y="437126"/>
                  <a:pt x="744279" y="447759"/>
                </a:cubicBezTo>
                <a:cubicBezTo>
                  <a:pt x="726372" y="453728"/>
                  <a:pt x="698391" y="470142"/>
                  <a:pt x="680484" y="447759"/>
                </a:cubicBezTo>
                <a:cubicBezTo>
                  <a:pt x="671355" y="436348"/>
                  <a:pt x="673395" y="419406"/>
                  <a:pt x="669851" y="405229"/>
                </a:cubicBezTo>
                <a:cubicBezTo>
                  <a:pt x="679109" y="395971"/>
                  <a:pt x="709599" y="362698"/>
                  <a:pt x="723014" y="362698"/>
                </a:cubicBezTo>
                <a:cubicBezTo>
                  <a:pt x="872038" y="362698"/>
                  <a:pt x="1169581" y="383963"/>
                  <a:pt x="1169581" y="383963"/>
                </a:cubicBezTo>
                <a:cubicBezTo>
                  <a:pt x="1183758" y="391052"/>
                  <a:pt x="1197271" y="399664"/>
                  <a:pt x="1212112" y="405229"/>
                </a:cubicBezTo>
                <a:cubicBezTo>
                  <a:pt x="1225795" y="410360"/>
                  <a:pt x="1241211" y="410105"/>
                  <a:pt x="1254642" y="415861"/>
                </a:cubicBezTo>
                <a:cubicBezTo>
                  <a:pt x="1266387" y="420895"/>
                  <a:pt x="1275907" y="430038"/>
                  <a:pt x="1286539" y="437126"/>
                </a:cubicBezTo>
                <a:cubicBezTo>
                  <a:pt x="1321904" y="401763"/>
                  <a:pt x="1297733" y="432273"/>
                  <a:pt x="1318437" y="383963"/>
                </a:cubicBezTo>
                <a:cubicBezTo>
                  <a:pt x="1357860" y="291975"/>
                  <a:pt x="1325394" y="384353"/>
                  <a:pt x="1350335" y="309536"/>
                </a:cubicBezTo>
                <a:cubicBezTo>
                  <a:pt x="1346791" y="295359"/>
                  <a:pt x="1347808" y="279164"/>
                  <a:pt x="1339702" y="267005"/>
                </a:cubicBezTo>
                <a:cubicBezTo>
                  <a:pt x="1322854" y="241732"/>
                  <a:pt x="1277788" y="239737"/>
                  <a:pt x="1254642" y="235108"/>
                </a:cubicBezTo>
                <a:cubicBezTo>
                  <a:pt x="1244009" y="238652"/>
                  <a:pt x="1232769" y="240728"/>
                  <a:pt x="1222744" y="245740"/>
                </a:cubicBezTo>
                <a:cubicBezTo>
                  <a:pt x="1140287" y="286967"/>
                  <a:pt x="1239133" y="250908"/>
                  <a:pt x="1158949" y="277638"/>
                </a:cubicBezTo>
                <a:cubicBezTo>
                  <a:pt x="1162493" y="288271"/>
                  <a:pt x="1163067" y="300416"/>
                  <a:pt x="1169581" y="309536"/>
                </a:cubicBezTo>
                <a:cubicBezTo>
                  <a:pt x="1204811" y="358858"/>
                  <a:pt x="1222773" y="354981"/>
                  <a:pt x="1275907" y="383963"/>
                </a:cubicBezTo>
                <a:cubicBezTo>
                  <a:pt x="1294050" y="393859"/>
                  <a:pt x="1308758" y="412052"/>
                  <a:pt x="1329070" y="415861"/>
                </a:cubicBezTo>
                <a:cubicBezTo>
                  <a:pt x="1367388" y="423046"/>
                  <a:pt x="1407042" y="415861"/>
                  <a:pt x="1446028" y="415861"/>
                </a:cubicBezTo>
              </a:path>
            </a:pathLst>
          </a:custGeom>
          <a:ln>
            <a:solidFill>
              <a:srgbClr val="00339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0036472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err="1" smtClean="0"/>
              <a:t>Freewriting</a:t>
            </a:r>
            <a:r>
              <a:rPr lang="de-DE" dirty="0" smtClean="0"/>
              <a:t> </a:t>
            </a:r>
            <a:r>
              <a:rPr lang="de-DE" dirty="0"/>
              <a:t>– Einstieg ins Thema</a:t>
            </a:r>
          </a:p>
        </p:txBody>
      </p:sp>
      <p:sp>
        <p:nvSpPr>
          <p:cNvPr id="13"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7</a:t>
            </a:fld>
            <a:endParaRPr lang="de-DE" sz="1200" dirty="0">
              <a:solidFill>
                <a:srgbClr val="898989"/>
              </a:solidFill>
              <a:latin typeface="Calibri" pitchFamily="34" charset="0"/>
            </a:endParaRPr>
          </a:p>
        </p:txBody>
      </p:sp>
      <p:sp>
        <p:nvSpPr>
          <p:cNvPr id="11" name="Rectangle 3"/>
          <p:cNvSpPr txBox="1">
            <a:spLocks/>
          </p:cNvSpPr>
          <p:nvPr/>
        </p:nvSpPr>
        <p:spPr bwMode="auto">
          <a:xfrm>
            <a:off x="251520" y="908720"/>
            <a:ext cx="8568952" cy="54476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0" indent="-742950" defTabSz="914400">
              <a:spcBef>
                <a:spcPct val="20000"/>
              </a:spcBef>
              <a:defRPr/>
            </a:pPr>
            <a:r>
              <a:rPr lang="de-DE" sz="2400" b="1" dirty="0" err="1" smtClean="0">
                <a:latin typeface="Calibri" pitchFamily="34" charset="0"/>
              </a:rPr>
              <a:t>Freewriting</a:t>
            </a:r>
            <a:endParaRPr lang="de-DE" sz="2400" b="1" dirty="0" smtClean="0">
              <a:latin typeface="Calibri" pitchFamily="34" charset="0"/>
            </a:endParaRPr>
          </a:p>
          <a:p>
            <a:pPr marL="742950" lvl="0" indent="-742950" defTabSz="914400">
              <a:spcBef>
                <a:spcPct val="20000"/>
              </a:spcBef>
              <a:defRPr/>
            </a:pPr>
            <a:r>
              <a:rPr lang="de-DE" sz="2400" b="1" dirty="0" smtClean="0">
                <a:latin typeface="Calibri" pitchFamily="34" charset="0"/>
              </a:rPr>
              <a:t>Vorgehensweise:</a:t>
            </a:r>
          </a:p>
          <a:p>
            <a:pPr marL="342900" indent="-342900" eaLnBrk="0" hangingPunct="0">
              <a:spcBef>
                <a:spcPct val="20000"/>
              </a:spcBef>
              <a:buFont typeface="Arial" charset="0"/>
              <a:buChar char="•"/>
              <a:defRPr/>
            </a:pPr>
            <a:r>
              <a:rPr lang="de-DE" sz="2400" dirty="0" smtClean="0">
                <a:latin typeface="Calibri" pitchFamily="34" charset="0"/>
              </a:rPr>
              <a:t>Schreiben Sie alles auf, was Ihnen zum Thema einfällt. </a:t>
            </a:r>
          </a:p>
          <a:p>
            <a:pPr marL="342900" indent="-342900" eaLnBrk="0" hangingPunct="0">
              <a:spcBef>
                <a:spcPct val="20000"/>
              </a:spcBef>
              <a:buFont typeface="Arial" charset="0"/>
              <a:buChar char="•"/>
              <a:defRPr/>
            </a:pPr>
            <a:r>
              <a:rPr lang="de-DE" sz="2400" dirty="0" smtClean="0">
                <a:latin typeface="Calibri" pitchFamily="34" charset="0"/>
              </a:rPr>
              <a:t>Unterbrechen Sie das Schreiben nicht, lassen Sie Ihre Schreibhand ständig in Bewegung. Lesen und korrigieren Sie bereits Geschriebenes nicht. Verlieren Sie die Kontrolle, folgen Sie Ihren Gedanken. Abschweifungen und Blödsinn sind erlaubt</a:t>
            </a:r>
            <a:r>
              <a:rPr lang="de-DE" sz="2400" dirty="0">
                <a:latin typeface="Calibri" pitchFamily="34" charset="0"/>
              </a:rPr>
              <a:t> </a:t>
            </a:r>
            <a:r>
              <a:rPr lang="de-DE" sz="2400" dirty="0" smtClean="0">
                <a:latin typeface="Calibri" pitchFamily="34" charset="0"/>
              </a:rPr>
              <a:t>– der </a:t>
            </a:r>
            <a:r>
              <a:rPr lang="de-DE" sz="2400" dirty="0">
                <a:latin typeface="Calibri" pitchFamily="34" charset="0"/>
              </a:rPr>
              <a:t>T</a:t>
            </a:r>
            <a:r>
              <a:rPr lang="de-DE" sz="2400" dirty="0" smtClean="0">
                <a:latin typeface="Calibri" pitchFamily="34" charset="0"/>
              </a:rPr>
              <a:t>ext ist ausschließlich für Sie bestimmt.</a:t>
            </a:r>
          </a:p>
          <a:p>
            <a:pPr marL="342900" indent="-342900" eaLnBrk="0" hangingPunct="0">
              <a:spcBef>
                <a:spcPct val="20000"/>
              </a:spcBef>
              <a:buFont typeface="Arial" charset="0"/>
              <a:buChar char="•"/>
              <a:defRPr/>
            </a:pPr>
            <a:r>
              <a:rPr lang="de-DE" sz="2400" dirty="0" smtClean="0">
                <a:latin typeface="Calibri" pitchFamily="34" charset="0"/>
              </a:rPr>
              <a:t>Wenn Sie nicht weiter wissen, wiederholen Sie die letzten Worte oder schreiben Sie „mir fällt nichts ein“, bis Ihnen ein neuer Gedanke kommt. </a:t>
            </a:r>
          </a:p>
          <a:p>
            <a:pPr marL="342900" indent="-342900" eaLnBrk="0" hangingPunct="0">
              <a:spcBef>
                <a:spcPct val="20000"/>
              </a:spcBef>
              <a:buFont typeface="Arial" charset="0"/>
              <a:buChar char="•"/>
              <a:defRPr/>
            </a:pPr>
            <a:r>
              <a:rPr lang="de-DE" sz="2400" dirty="0" smtClean="0">
                <a:latin typeface="Calibri" pitchFamily="34" charset="0"/>
              </a:rPr>
              <a:t>Wenn die vorgegebene Zeit um ist, schreiben Sie den angefangenen Gedanken fertig.</a:t>
            </a:r>
          </a:p>
          <a:p>
            <a:pPr marL="342900" lvl="0" indent="-342900" eaLnBrk="0" hangingPunct="0">
              <a:spcBef>
                <a:spcPct val="20000"/>
              </a:spcBef>
              <a:defRPr/>
            </a:pPr>
            <a:endParaRPr lang="de-DE" sz="1200" dirty="0" smtClean="0">
              <a:latin typeface="Calibri" pitchFamily="34" charset="0"/>
              <a:cs typeface="+mn-cs"/>
            </a:endParaRPr>
          </a:p>
        </p:txBody>
      </p:sp>
      <p:pic>
        <p:nvPicPr>
          <p:cNvPr id="7" name="Picture 2" descr="C:\Users\nhoffman\AppData\Local\Microsoft\Windows\Temporary Internet Files\Content.IE5\0708VSPW\MC900432584[1].png"/>
          <p:cNvPicPr>
            <a:picLocks noChangeAspect="1" noChangeArrowheads="1"/>
          </p:cNvPicPr>
          <p:nvPr/>
        </p:nvPicPr>
        <p:blipFill>
          <a:blip r:embed="rId3"/>
          <a:srcRect/>
          <a:stretch>
            <a:fillRect/>
          </a:stretch>
        </p:blipFill>
        <p:spPr bwMode="auto">
          <a:xfrm>
            <a:off x="7452320" y="548680"/>
            <a:ext cx="1302698" cy="1302698"/>
          </a:xfrm>
          <a:prstGeom prst="rect">
            <a:avLst/>
          </a:prstGeom>
          <a:noFill/>
        </p:spPr>
      </p:pic>
      <p:sp>
        <p:nvSpPr>
          <p:cNvPr id="10" name="Freihandform 9"/>
          <p:cNvSpPr/>
          <p:nvPr/>
        </p:nvSpPr>
        <p:spPr>
          <a:xfrm>
            <a:off x="6209414" y="1168390"/>
            <a:ext cx="1446028" cy="470142"/>
          </a:xfrm>
          <a:custGeom>
            <a:avLst/>
            <a:gdLst>
              <a:gd name="connsiteX0" fmla="*/ 0 w 1446028"/>
              <a:gd name="connsiteY0" fmla="*/ 352066 h 470142"/>
              <a:gd name="connsiteX1" fmla="*/ 63795 w 1446028"/>
              <a:gd name="connsiteY1" fmla="*/ 341433 h 470142"/>
              <a:gd name="connsiteX2" fmla="*/ 223284 w 1446028"/>
              <a:gd name="connsiteY2" fmla="*/ 330801 h 470142"/>
              <a:gd name="connsiteX3" fmla="*/ 276446 w 1446028"/>
              <a:gd name="connsiteY3" fmla="*/ 309536 h 470142"/>
              <a:gd name="connsiteX4" fmla="*/ 318977 w 1446028"/>
              <a:gd name="connsiteY4" fmla="*/ 298903 h 470142"/>
              <a:gd name="connsiteX5" fmla="*/ 393405 w 1446028"/>
              <a:gd name="connsiteY5" fmla="*/ 213843 h 470142"/>
              <a:gd name="connsiteX6" fmla="*/ 425302 w 1446028"/>
              <a:gd name="connsiteY6" fmla="*/ 181945 h 470142"/>
              <a:gd name="connsiteX7" fmla="*/ 457200 w 1446028"/>
              <a:gd name="connsiteY7" fmla="*/ 118150 h 470142"/>
              <a:gd name="connsiteX8" fmla="*/ 425302 w 1446028"/>
              <a:gd name="connsiteY8" fmla="*/ 11824 h 470142"/>
              <a:gd name="connsiteX9" fmla="*/ 393405 w 1446028"/>
              <a:gd name="connsiteY9" fmla="*/ 1191 h 470142"/>
              <a:gd name="connsiteX10" fmla="*/ 308344 w 1446028"/>
              <a:gd name="connsiteY10" fmla="*/ 11824 h 470142"/>
              <a:gd name="connsiteX11" fmla="*/ 276446 w 1446028"/>
              <a:gd name="connsiteY11" fmla="*/ 54354 h 470142"/>
              <a:gd name="connsiteX12" fmla="*/ 244549 w 1446028"/>
              <a:gd name="connsiteY12" fmla="*/ 86252 h 470142"/>
              <a:gd name="connsiteX13" fmla="*/ 223284 w 1446028"/>
              <a:gd name="connsiteY13" fmla="*/ 118150 h 470142"/>
              <a:gd name="connsiteX14" fmla="*/ 191386 w 1446028"/>
              <a:gd name="connsiteY14" fmla="*/ 160680 h 470142"/>
              <a:gd name="connsiteX15" fmla="*/ 170121 w 1446028"/>
              <a:gd name="connsiteY15" fmla="*/ 213843 h 470142"/>
              <a:gd name="connsiteX16" fmla="*/ 180753 w 1446028"/>
              <a:gd name="connsiteY16" fmla="*/ 298903 h 470142"/>
              <a:gd name="connsiteX17" fmla="*/ 233916 w 1446028"/>
              <a:gd name="connsiteY17" fmla="*/ 415861 h 470142"/>
              <a:gd name="connsiteX18" fmla="*/ 297712 w 1446028"/>
              <a:gd name="connsiteY18" fmla="*/ 458391 h 470142"/>
              <a:gd name="connsiteX19" fmla="*/ 329609 w 1446028"/>
              <a:gd name="connsiteY19" fmla="*/ 447759 h 470142"/>
              <a:gd name="connsiteX20" fmla="*/ 372139 w 1446028"/>
              <a:gd name="connsiteY20" fmla="*/ 437126 h 470142"/>
              <a:gd name="connsiteX21" fmla="*/ 393405 w 1446028"/>
              <a:gd name="connsiteY21" fmla="*/ 405229 h 470142"/>
              <a:gd name="connsiteX22" fmla="*/ 435935 w 1446028"/>
              <a:gd name="connsiteY22" fmla="*/ 383963 h 470142"/>
              <a:gd name="connsiteX23" fmla="*/ 467833 w 1446028"/>
              <a:gd name="connsiteY23" fmla="*/ 320168 h 470142"/>
              <a:gd name="connsiteX24" fmla="*/ 446567 w 1446028"/>
              <a:gd name="connsiteY24" fmla="*/ 341433 h 470142"/>
              <a:gd name="connsiteX25" fmla="*/ 457200 w 1446028"/>
              <a:gd name="connsiteY25" fmla="*/ 383963 h 470142"/>
              <a:gd name="connsiteX26" fmla="*/ 648586 w 1446028"/>
              <a:gd name="connsiteY26" fmla="*/ 394596 h 470142"/>
              <a:gd name="connsiteX27" fmla="*/ 754912 w 1446028"/>
              <a:gd name="connsiteY27" fmla="*/ 320168 h 470142"/>
              <a:gd name="connsiteX28" fmla="*/ 744279 w 1446028"/>
              <a:gd name="connsiteY28" fmla="*/ 192577 h 470142"/>
              <a:gd name="connsiteX29" fmla="*/ 701749 w 1446028"/>
              <a:gd name="connsiteY29" fmla="*/ 150047 h 470142"/>
              <a:gd name="connsiteX30" fmla="*/ 637953 w 1446028"/>
              <a:gd name="connsiteY30" fmla="*/ 107517 h 470142"/>
              <a:gd name="connsiteX31" fmla="*/ 616688 w 1446028"/>
              <a:gd name="connsiteY31" fmla="*/ 139415 h 470142"/>
              <a:gd name="connsiteX32" fmla="*/ 648586 w 1446028"/>
              <a:gd name="connsiteY32" fmla="*/ 341433 h 470142"/>
              <a:gd name="connsiteX33" fmla="*/ 680484 w 1446028"/>
              <a:gd name="connsiteY33" fmla="*/ 394596 h 470142"/>
              <a:gd name="connsiteX34" fmla="*/ 712381 w 1446028"/>
              <a:gd name="connsiteY34" fmla="*/ 415861 h 470142"/>
              <a:gd name="connsiteX35" fmla="*/ 744279 w 1446028"/>
              <a:gd name="connsiteY35" fmla="*/ 447759 h 470142"/>
              <a:gd name="connsiteX36" fmla="*/ 680484 w 1446028"/>
              <a:gd name="connsiteY36" fmla="*/ 447759 h 470142"/>
              <a:gd name="connsiteX37" fmla="*/ 669851 w 1446028"/>
              <a:gd name="connsiteY37" fmla="*/ 405229 h 470142"/>
              <a:gd name="connsiteX38" fmla="*/ 723014 w 1446028"/>
              <a:gd name="connsiteY38" fmla="*/ 362698 h 470142"/>
              <a:gd name="connsiteX39" fmla="*/ 1169581 w 1446028"/>
              <a:gd name="connsiteY39" fmla="*/ 383963 h 470142"/>
              <a:gd name="connsiteX40" fmla="*/ 1212112 w 1446028"/>
              <a:gd name="connsiteY40" fmla="*/ 405229 h 470142"/>
              <a:gd name="connsiteX41" fmla="*/ 1254642 w 1446028"/>
              <a:gd name="connsiteY41" fmla="*/ 415861 h 470142"/>
              <a:gd name="connsiteX42" fmla="*/ 1286539 w 1446028"/>
              <a:gd name="connsiteY42" fmla="*/ 437126 h 470142"/>
              <a:gd name="connsiteX43" fmla="*/ 1318437 w 1446028"/>
              <a:gd name="connsiteY43" fmla="*/ 383963 h 470142"/>
              <a:gd name="connsiteX44" fmla="*/ 1350335 w 1446028"/>
              <a:gd name="connsiteY44" fmla="*/ 309536 h 470142"/>
              <a:gd name="connsiteX45" fmla="*/ 1339702 w 1446028"/>
              <a:gd name="connsiteY45" fmla="*/ 267005 h 470142"/>
              <a:gd name="connsiteX46" fmla="*/ 1254642 w 1446028"/>
              <a:gd name="connsiteY46" fmla="*/ 235108 h 470142"/>
              <a:gd name="connsiteX47" fmla="*/ 1222744 w 1446028"/>
              <a:gd name="connsiteY47" fmla="*/ 245740 h 470142"/>
              <a:gd name="connsiteX48" fmla="*/ 1158949 w 1446028"/>
              <a:gd name="connsiteY48" fmla="*/ 277638 h 470142"/>
              <a:gd name="connsiteX49" fmla="*/ 1169581 w 1446028"/>
              <a:gd name="connsiteY49" fmla="*/ 309536 h 470142"/>
              <a:gd name="connsiteX50" fmla="*/ 1275907 w 1446028"/>
              <a:gd name="connsiteY50" fmla="*/ 383963 h 470142"/>
              <a:gd name="connsiteX51" fmla="*/ 1329070 w 1446028"/>
              <a:gd name="connsiteY51" fmla="*/ 415861 h 470142"/>
              <a:gd name="connsiteX52" fmla="*/ 1446028 w 1446028"/>
              <a:gd name="connsiteY52" fmla="*/ 415861 h 470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46028" h="470142">
                <a:moveTo>
                  <a:pt x="0" y="352066"/>
                </a:moveTo>
                <a:cubicBezTo>
                  <a:pt x="21265" y="348522"/>
                  <a:pt x="42334" y="343477"/>
                  <a:pt x="63795" y="341433"/>
                </a:cubicBezTo>
                <a:cubicBezTo>
                  <a:pt x="116836" y="336382"/>
                  <a:pt x="170592" y="338705"/>
                  <a:pt x="223284" y="330801"/>
                </a:cubicBezTo>
                <a:cubicBezTo>
                  <a:pt x="242159" y="327970"/>
                  <a:pt x="258340" y="315572"/>
                  <a:pt x="276446" y="309536"/>
                </a:cubicBezTo>
                <a:cubicBezTo>
                  <a:pt x="290309" y="304915"/>
                  <a:pt x="304800" y="302447"/>
                  <a:pt x="318977" y="298903"/>
                </a:cubicBezTo>
                <a:cubicBezTo>
                  <a:pt x="372139" y="263461"/>
                  <a:pt x="343786" y="288270"/>
                  <a:pt x="393405" y="213843"/>
                </a:cubicBezTo>
                <a:cubicBezTo>
                  <a:pt x="401746" y="201332"/>
                  <a:pt x="415676" y="193497"/>
                  <a:pt x="425302" y="181945"/>
                </a:cubicBezTo>
                <a:cubicBezTo>
                  <a:pt x="448203" y="154463"/>
                  <a:pt x="446543" y="150118"/>
                  <a:pt x="457200" y="118150"/>
                </a:cubicBezTo>
                <a:cubicBezTo>
                  <a:pt x="452547" y="85578"/>
                  <a:pt x="456498" y="36781"/>
                  <a:pt x="425302" y="11824"/>
                </a:cubicBezTo>
                <a:cubicBezTo>
                  <a:pt x="416550" y="4823"/>
                  <a:pt x="404037" y="4735"/>
                  <a:pt x="393405" y="1191"/>
                </a:cubicBezTo>
                <a:cubicBezTo>
                  <a:pt x="365051" y="4735"/>
                  <a:pt x="334357" y="0"/>
                  <a:pt x="308344" y="11824"/>
                </a:cubicBezTo>
                <a:cubicBezTo>
                  <a:pt x="292211" y="19157"/>
                  <a:pt x="287979" y="40899"/>
                  <a:pt x="276446" y="54354"/>
                </a:cubicBezTo>
                <a:cubicBezTo>
                  <a:pt x="266660" y="65771"/>
                  <a:pt x="254175" y="74700"/>
                  <a:pt x="244549" y="86252"/>
                </a:cubicBezTo>
                <a:cubicBezTo>
                  <a:pt x="236368" y="96069"/>
                  <a:pt x="230712" y="107751"/>
                  <a:pt x="223284" y="118150"/>
                </a:cubicBezTo>
                <a:cubicBezTo>
                  <a:pt x="212984" y="132570"/>
                  <a:pt x="199992" y="145189"/>
                  <a:pt x="191386" y="160680"/>
                </a:cubicBezTo>
                <a:cubicBezTo>
                  <a:pt x="182117" y="177364"/>
                  <a:pt x="177209" y="196122"/>
                  <a:pt x="170121" y="213843"/>
                </a:cubicBezTo>
                <a:cubicBezTo>
                  <a:pt x="173665" y="242196"/>
                  <a:pt x="175642" y="270790"/>
                  <a:pt x="180753" y="298903"/>
                </a:cubicBezTo>
                <a:cubicBezTo>
                  <a:pt x="186655" y="331362"/>
                  <a:pt x="228109" y="404248"/>
                  <a:pt x="233916" y="415861"/>
                </a:cubicBezTo>
                <a:cubicBezTo>
                  <a:pt x="245346" y="438720"/>
                  <a:pt x="297712" y="458391"/>
                  <a:pt x="297712" y="458391"/>
                </a:cubicBezTo>
                <a:cubicBezTo>
                  <a:pt x="308344" y="454847"/>
                  <a:pt x="318833" y="450838"/>
                  <a:pt x="329609" y="447759"/>
                </a:cubicBezTo>
                <a:cubicBezTo>
                  <a:pt x="343660" y="443744"/>
                  <a:pt x="359980" y="445232"/>
                  <a:pt x="372139" y="437126"/>
                </a:cubicBezTo>
                <a:cubicBezTo>
                  <a:pt x="382772" y="430038"/>
                  <a:pt x="383588" y="413410"/>
                  <a:pt x="393405" y="405229"/>
                </a:cubicBezTo>
                <a:cubicBezTo>
                  <a:pt x="405581" y="395082"/>
                  <a:pt x="421758" y="391052"/>
                  <a:pt x="435935" y="383963"/>
                </a:cubicBezTo>
                <a:cubicBezTo>
                  <a:pt x="436649" y="382893"/>
                  <a:pt x="476637" y="328972"/>
                  <a:pt x="467833" y="320168"/>
                </a:cubicBezTo>
                <a:lnTo>
                  <a:pt x="446567" y="341433"/>
                </a:lnTo>
                <a:cubicBezTo>
                  <a:pt x="450111" y="355610"/>
                  <a:pt x="449094" y="371804"/>
                  <a:pt x="457200" y="383963"/>
                </a:cubicBezTo>
                <a:cubicBezTo>
                  <a:pt x="492883" y="437488"/>
                  <a:pt x="645401" y="394808"/>
                  <a:pt x="648586" y="394596"/>
                </a:cubicBezTo>
                <a:cubicBezTo>
                  <a:pt x="667222" y="385278"/>
                  <a:pt x="748773" y="352907"/>
                  <a:pt x="754912" y="320168"/>
                </a:cubicBezTo>
                <a:cubicBezTo>
                  <a:pt x="762777" y="278221"/>
                  <a:pt x="757009" y="233312"/>
                  <a:pt x="744279" y="192577"/>
                </a:cubicBezTo>
                <a:cubicBezTo>
                  <a:pt x="738299" y="173441"/>
                  <a:pt x="717405" y="162571"/>
                  <a:pt x="701749" y="150047"/>
                </a:cubicBezTo>
                <a:cubicBezTo>
                  <a:pt x="681792" y="134081"/>
                  <a:pt x="637953" y="107517"/>
                  <a:pt x="637953" y="107517"/>
                </a:cubicBezTo>
                <a:cubicBezTo>
                  <a:pt x="630865" y="118150"/>
                  <a:pt x="617360" y="126654"/>
                  <a:pt x="616688" y="139415"/>
                </a:cubicBezTo>
                <a:cubicBezTo>
                  <a:pt x="607559" y="312867"/>
                  <a:pt x="600428" y="264380"/>
                  <a:pt x="648586" y="341433"/>
                </a:cubicBezTo>
                <a:cubicBezTo>
                  <a:pt x="659539" y="358958"/>
                  <a:pt x="667035" y="378905"/>
                  <a:pt x="680484" y="394596"/>
                </a:cubicBezTo>
                <a:cubicBezTo>
                  <a:pt x="688800" y="404298"/>
                  <a:pt x="702564" y="407680"/>
                  <a:pt x="712381" y="415861"/>
                </a:cubicBezTo>
                <a:cubicBezTo>
                  <a:pt x="723933" y="425487"/>
                  <a:pt x="733646" y="437126"/>
                  <a:pt x="744279" y="447759"/>
                </a:cubicBezTo>
                <a:cubicBezTo>
                  <a:pt x="726372" y="453728"/>
                  <a:pt x="698391" y="470142"/>
                  <a:pt x="680484" y="447759"/>
                </a:cubicBezTo>
                <a:cubicBezTo>
                  <a:pt x="671355" y="436348"/>
                  <a:pt x="673395" y="419406"/>
                  <a:pt x="669851" y="405229"/>
                </a:cubicBezTo>
                <a:cubicBezTo>
                  <a:pt x="679109" y="395971"/>
                  <a:pt x="709599" y="362698"/>
                  <a:pt x="723014" y="362698"/>
                </a:cubicBezTo>
                <a:cubicBezTo>
                  <a:pt x="872038" y="362698"/>
                  <a:pt x="1169581" y="383963"/>
                  <a:pt x="1169581" y="383963"/>
                </a:cubicBezTo>
                <a:cubicBezTo>
                  <a:pt x="1183758" y="391052"/>
                  <a:pt x="1197271" y="399664"/>
                  <a:pt x="1212112" y="405229"/>
                </a:cubicBezTo>
                <a:cubicBezTo>
                  <a:pt x="1225795" y="410360"/>
                  <a:pt x="1241211" y="410105"/>
                  <a:pt x="1254642" y="415861"/>
                </a:cubicBezTo>
                <a:cubicBezTo>
                  <a:pt x="1266387" y="420895"/>
                  <a:pt x="1275907" y="430038"/>
                  <a:pt x="1286539" y="437126"/>
                </a:cubicBezTo>
                <a:cubicBezTo>
                  <a:pt x="1321904" y="401763"/>
                  <a:pt x="1297733" y="432273"/>
                  <a:pt x="1318437" y="383963"/>
                </a:cubicBezTo>
                <a:cubicBezTo>
                  <a:pt x="1357860" y="291975"/>
                  <a:pt x="1325394" y="384353"/>
                  <a:pt x="1350335" y="309536"/>
                </a:cubicBezTo>
                <a:cubicBezTo>
                  <a:pt x="1346791" y="295359"/>
                  <a:pt x="1347808" y="279164"/>
                  <a:pt x="1339702" y="267005"/>
                </a:cubicBezTo>
                <a:cubicBezTo>
                  <a:pt x="1322854" y="241732"/>
                  <a:pt x="1277788" y="239737"/>
                  <a:pt x="1254642" y="235108"/>
                </a:cubicBezTo>
                <a:cubicBezTo>
                  <a:pt x="1244009" y="238652"/>
                  <a:pt x="1232769" y="240728"/>
                  <a:pt x="1222744" y="245740"/>
                </a:cubicBezTo>
                <a:cubicBezTo>
                  <a:pt x="1140287" y="286967"/>
                  <a:pt x="1239133" y="250908"/>
                  <a:pt x="1158949" y="277638"/>
                </a:cubicBezTo>
                <a:cubicBezTo>
                  <a:pt x="1162493" y="288271"/>
                  <a:pt x="1163067" y="300416"/>
                  <a:pt x="1169581" y="309536"/>
                </a:cubicBezTo>
                <a:cubicBezTo>
                  <a:pt x="1204811" y="358858"/>
                  <a:pt x="1222773" y="354981"/>
                  <a:pt x="1275907" y="383963"/>
                </a:cubicBezTo>
                <a:cubicBezTo>
                  <a:pt x="1294050" y="393859"/>
                  <a:pt x="1308758" y="412052"/>
                  <a:pt x="1329070" y="415861"/>
                </a:cubicBezTo>
                <a:cubicBezTo>
                  <a:pt x="1367388" y="423046"/>
                  <a:pt x="1407042" y="415861"/>
                  <a:pt x="1446028" y="415861"/>
                </a:cubicBezTo>
              </a:path>
            </a:pathLst>
          </a:custGeom>
          <a:ln>
            <a:solidFill>
              <a:srgbClr val="00339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99372020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err="1" smtClean="0"/>
              <a:t>Freewriting</a:t>
            </a:r>
            <a:r>
              <a:rPr lang="de-DE" dirty="0" smtClean="0"/>
              <a:t> </a:t>
            </a:r>
            <a:r>
              <a:rPr lang="de-DE" dirty="0"/>
              <a:t>– Einstieg ins Thema</a:t>
            </a:r>
          </a:p>
        </p:txBody>
      </p:sp>
      <p:sp>
        <p:nvSpPr>
          <p:cNvPr id="13"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8</a:t>
            </a:fld>
            <a:endParaRPr lang="de-DE" sz="1200" dirty="0">
              <a:solidFill>
                <a:srgbClr val="898989"/>
              </a:solidFill>
              <a:latin typeface="Calibri" pitchFamily="34" charset="0"/>
            </a:endParaRPr>
          </a:p>
        </p:txBody>
      </p:sp>
      <p:sp>
        <p:nvSpPr>
          <p:cNvPr id="11" name="Rectangle 3"/>
          <p:cNvSpPr txBox="1">
            <a:spLocks/>
          </p:cNvSpPr>
          <p:nvPr/>
        </p:nvSpPr>
        <p:spPr bwMode="auto">
          <a:xfrm>
            <a:off x="251520" y="1196752"/>
            <a:ext cx="8568952" cy="40324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hangingPunct="0">
              <a:spcBef>
                <a:spcPct val="20000"/>
              </a:spcBef>
              <a:defRPr/>
            </a:pPr>
            <a:r>
              <a:rPr lang="de-DE" sz="2400" b="1" dirty="0" err="1" smtClean="0">
                <a:latin typeface="Calibri" pitchFamily="34" charset="0"/>
                <a:cs typeface="+mn-cs"/>
              </a:rPr>
              <a:t>Freewriting</a:t>
            </a:r>
            <a:r>
              <a:rPr lang="de-DE" sz="2400" b="1" dirty="0" smtClean="0">
                <a:latin typeface="Calibri" pitchFamily="34" charset="0"/>
                <a:cs typeface="+mn-cs"/>
              </a:rPr>
              <a:t> (</a:t>
            </a:r>
            <a:r>
              <a:rPr lang="de-DE" sz="2400" b="1" dirty="0">
                <a:latin typeface="Calibri" pitchFamily="34" charset="0"/>
                <a:cs typeface="+mn-cs"/>
              </a:rPr>
              <a:t>8</a:t>
            </a:r>
            <a:r>
              <a:rPr lang="de-DE" sz="2400" b="1" dirty="0" smtClean="0">
                <a:latin typeface="Calibri" pitchFamily="34" charset="0"/>
                <a:cs typeface="+mn-cs"/>
              </a:rPr>
              <a:t> Min)</a:t>
            </a:r>
          </a:p>
          <a:p>
            <a:pPr marL="342900" indent="-342900" eaLnBrk="0" hangingPunct="0">
              <a:spcBef>
                <a:spcPct val="20000"/>
              </a:spcBef>
              <a:defRPr/>
            </a:pPr>
            <a:endParaRPr lang="de-DE" sz="2400" b="1" dirty="0" smtClean="0">
              <a:latin typeface="Calibri" pitchFamily="34" charset="0"/>
              <a:cs typeface="+mn-cs"/>
            </a:endParaRPr>
          </a:p>
          <a:p>
            <a:pPr marL="342900" indent="-342900" eaLnBrk="0" hangingPunct="0">
              <a:spcBef>
                <a:spcPct val="20000"/>
              </a:spcBef>
              <a:buFont typeface="Arial" charset="0"/>
              <a:buChar char="•"/>
              <a:defRPr/>
            </a:pPr>
            <a:r>
              <a:rPr lang="de-DE" sz="2400" dirty="0" smtClean="0">
                <a:latin typeface="Calibri" pitchFamily="34" charset="0"/>
                <a:cs typeface="+mn-cs"/>
              </a:rPr>
              <a:t>Was wissen Sie bereits über Ihr Thema? Was interessiert Sie daran? Was für Ideen haben Sie, um ein Essay dazu zu entwickeln?</a:t>
            </a:r>
            <a:endParaRPr lang="de-DE" sz="2400" dirty="0">
              <a:latin typeface="Calibri" pitchFamily="34" charset="0"/>
              <a:cs typeface="+mn-cs"/>
            </a:endParaRPr>
          </a:p>
          <a:p>
            <a:pPr marL="342900" indent="-342900" eaLnBrk="0" hangingPunct="0">
              <a:spcBef>
                <a:spcPct val="20000"/>
              </a:spcBef>
              <a:buFont typeface="Arial" charset="0"/>
              <a:buChar char="•"/>
              <a:defRPr/>
            </a:pPr>
            <a:r>
              <a:rPr lang="de-DE" sz="2400" dirty="0" smtClean="0">
                <a:latin typeface="Calibri" pitchFamily="34" charset="0"/>
                <a:cs typeface="+mn-cs"/>
              </a:rPr>
              <a:t>Beginnen Sie Ihren Text mit: </a:t>
            </a:r>
            <a:br>
              <a:rPr lang="de-DE" sz="2400" dirty="0" smtClean="0">
                <a:latin typeface="Calibri" pitchFamily="34" charset="0"/>
                <a:cs typeface="+mn-cs"/>
              </a:rPr>
            </a:br>
            <a:r>
              <a:rPr lang="de-DE" sz="2400" dirty="0" smtClean="0">
                <a:latin typeface="Calibri" pitchFamily="34" charset="0"/>
                <a:cs typeface="+mn-cs"/>
              </a:rPr>
              <a:t>„An meinem Thema </a:t>
            </a:r>
            <a:r>
              <a:rPr lang="de-DE" sz="2400" dirty="0" err="1" smtClean="0">
                <a:latin typeface="Calibri" pitchFamily="34" charset="0"/>
                <a:cs typeface="+mn-cs"/>
              </a:rPr>
              <a:t>xy</a:t>
            </a:r>
            <a:r>
              <a:rPr lang="de-DE" sz="2400" dirty="0" smtClean="0">
                <a:latin typeface="Calibri" pitchFamily="34" charset="0"/>
                <a:cs typeface="+mn-cs"/>
              </a:rPr>
              <a:t> </a:t>
            </a:r>
            <a:r>
              <a:rPr lang="de-DE" sz="2400" dirty="0">
                <a:latin typeface="Calibri" pitchFamily="34" charset="0"/>
                <a:cs typeface="+mn-cs"/>
              </a:rPr>
              <a:t>f</a:t>
            </a:r>
            <a:r>
              <a:rPr lang="de-DE" sz="2400" dirty="0" smtClean="0">
                <a:latin typeface="Calibri" pitchFamily="34" charset="0"/>
                <a:cs typeface="+mn-cs"/>
              </a:rPr>
              <a:t>inde ich interessant, dass …“</a:t>
            </a:r>
          </a:p>
          <a:p>
            <a:pPr eaLnBrk="0" hangingPunct="0">
              <a:spcBef>
                <a:spcPct val="20000"/>
              </a:spcBef>
              <a:defRPr/>
            </a:pPr>
            <a:r>
              <a:rPr lang="de-DE" sz="2400" dirty="0">
                <a:latin typeface="Calibri" pitchFamily="34" charset="0"/>
                <a:cs typeface="+mn-cs"/>
              </a:rPr>
              <a:t>	</a:t>
            </a:r>
            <a:endParaRPr lang="de-DE" sz="2400" dirty="0" smtClean="0">
              <a:latin typeface="Calibri" pitchFamily="34" charset="0"/>
              <a:cs typeface="+mn-cs"/>
            </a:endParaRPr>
          </a:p>
        </p:txBody>
      </p:sp>
      <p:pic>
        <p:nvPicPr>
          <p:cNvPr id="1026" name="Picture 2" descr="C:\Users\nhoffman\AppData\Local\Microsoft\Windows\Temporary Internet Files\Content.IE5\0708VSPW\MC900432584[1].png"/>
          <p:cNvPicPr>
            <a:picLocks noChangeAspect="1" noChangeArrowheads="1"/>
          </p:cNvPicPr>
          <p:nvPr/>
        </p:nvPicPr>
        <p:blipFill>
          <a:blip r:embed="rId3"/>
          <a:srcRect/>
          <a:stretch>
            <a:fillRect/>
          </a:stretch>
        </p:blipFill>
        <p:spPr bwMode="auto">
          <a:xfrm>
            <a:off x="7452320" y="548680"/>
            <a:ext cx="1302698" cy="1302698"/>
          </a:xfrm>
          <a:prstGeom prst="rect">
            <a:avLst/>
          </a:prstGeom>
          <a:noFill/>
        </p:spPr>
      </p:pic>
      <p:sp>
        <p:nvSpPr>
          <p:cNvPr id="14" name="Freihandform 13"/>
          <p:cNvSpPr/>
          <p:nvPr/>
        </p:nvSpPr>
        <p:spPr>
          <a:xfrm>
            <a:off x="6209414" y="1168390"/>
            <a:ext cx="1446028" cy="470142"/>
          </a:xfrm>
          <a:custGeom>
            <a:avLst/>
            <a:gdLst>
              <a:gd name="connsiteX0" fmla="*/ 0 w 1446028"/>
              <a:gd name="connsiteY0" fmla="*/ 352066 h 470142"/>
              <a:gd name="connsiteX1" fmla="*/ 63795 w 1446028"/>
              <a:gd name="connsiteY1" fmla="*/ 341433 h 470142"/>
              <a:gd name="connsiteX2" fmla="*/ 223284 w 1446028"/>
              <a:gd name="connsiteY2" fmla="*/ 330801 h 470142"/>
              <a:gd name="connsiteX3" fmla="*/ 276446 w 1446028"/>
              <a:gd name="connsiteY3" fmla="*/ 309536 h 470142"/>
              <a:gd name="connsiteX4" fmla="*/ 318977 w 1446028"/>
              <a:gd name="connsiteY4" fmla="*/ 298903 h 470142"/>
              <a:gd name="connsiteX5" fmla="*/ 393405 w 1446028"/>
              <a:gd name="connsiteY5" fmla="*/ 213843 h 470142"/>
              <a:gd name="connsiteX6" fmla="*/ 425302 w 1446028"/>
              <a:gd name="connsiteY6" fmla="*/ 181945 h 470142"/>
              <a:gd name="connsiteX7" fmla="*/ 457200 w 1446028"/>
              <a:gd name="connsiteY7" fmla="*/ 118150 h 470142"/>
              <a:gd name="connsiteX8" fmla="*/ 425302 w 1446028"/>
              <a:gd name="connsiteY8" fmla="*/ 11824 h 470142"/>
              <a:gd name="connsiteX9" fmla="*/ 393405 w 1446028"/>
              <a:gd name="connsiteY9" fmla="*/ 1191 h 470142"/>
              <a:gd name="connsiteX10" fmla="*/ 308344 w 1446028"/>
              <a:gd name="connsiteY10" fmla="*/ 11824 h 470142"/>
              <a:gd name="connsiteX11" fmla="*/ 276446 w 1446028"/>
              <a:gd name="connsiteY11" fmla="*/ 54354 h 470142"/>
              <a:gd name="connsiteX12" fmla="*/ 244549 w 1446028"/>
              <a:gd name="connsiteY12" fmla="*/ 86252 h 470142"/>
              <a:gd name="connsiteX13" fmla="*/ 223284 w 1446028"/>
              <a:gd name="connsiteY13" fmla="*/ 118150 h 470142"/>
              <a:gd name="connsiteX14" fmla="*/ 191386 w 1446028"/>
              <a:gd name="connsiteY14" fmla="*/ 160680 h 470142"/>
              <a:gd name="connsiteX15" fmla="*/ 170121 w 1446028"/>
              <a:gd name="connsiteY15" fmla="*/ 213843 h 470142"/>
              <a:gd name="connsiteX16" fmla="*/ 180753 w 1446028"/>
              <a:gd name="connsiteY16" fmla="*/ 298903 h 470142"/>
              <a:gd name="connsiteX17" fmla="*/ 233916 w 1446028"/>
              <a:gd name="connsiteY17" fmla="*/ 415861 h 470142"/>
              <a:gd name="connsiteX18" fmla="*/ 297712 w 1446028"/>
              <a:gd name="connsiteY18" fmla="*/ 458391 h 470142"/>
              <a:gd name="connsiteX19" fmla="*/ 329609 w 1446028"/>
              <a:gd name="connsiteY19" fmla="*/ 447759 h 470142"/>
              <a:gd name="connsiteX20" fmla="*/ 372139 w 1446028"/>
              <a:gd name="connsiteY20" fmla="*/ 437126 h 470142"/>
              <a:gd name="connsiteX21" fmla="*/ 393405 w 1446028"/>
              <a:gd name="connsiteY21" fmla="*/ 405229 h 470142"/>
              <a:gd name="connsiteX22" fmla="*/ 435935 w 1446028"/>
              <a:gd name="connsiteY22" fmla="*/ 383963 h 470142"/>
              <a:gd name="connsiteX23" fmla="*/ 467833 w 1446028"/>
              <a:gd name="connsiteY23" fmla="*/ 320168 h 470142"/>
              <a:gd name="connsiteX24" fmla="*/ 446567 w 1446028"/>
              <a:gd name="connsiteY24" fmla="*/ 341433 h 470142"/>
              <a:gd name="connsiteX25" fmla="*/ 457200 w 1446028"/>
              <a:gd name="connsiteY25" fmla="*/ 383963 h 470142"/>
              <a:gd name="connsiteX26" fmla="*/ 648586 w 1446028"/>
              <a:gd name="connsiteY26" fmla="*/ 394596 h 470142"/>
              <a:gd name="connsiteX27" fmla="*/ 754912 w 1446028"/>
              <a:gd name="connsiteY27" fmla="*/ 320168 h 470142"/>
              <a:gd name="connsiteX28" fmla="*/ 744279 w 1446028"/>
              <a:gd name="connsiteY28" fmla="*/ 192577 h 470142"/>
              <a:gd name="connsiteX29" fmla="*/ 701749 w 1446028"/>
              <a:gd name="connsiteY29" fmla="*/ 150047 h 470142"/>
              <a:gd name="connsiteX30" fmla="*/ 637953 w 1446028"/>
              <a:gd name="connsiteY30" fmla="*/ 107517 h 470142"/>
              <a:gd name="connsiteX31" fmla="*/ 616688 w 1446028"/>
              <a:gd name="connsiteY31" fmla="*/ 139415 h 470142"/>
              <a:gd name="connsiteX32" fmla="*/ 648586 w 1446028"/>
              <a:gd name="connsiteY32" fmla="*/ 341433 h 470142"/>
              <a:gd name="connsiteX33" fmla="*/ 680484 w 1446028"/>
              <a:gd name="connsiteY33" fmla="*/ 394596 h 470142"/>
              <a:gd name="connsiteX34" fmla="*/ 712381 w 1446028"/>
              <a:gd name="connsiteY34" fmla="*/ 415861 h 470142"/>
              <a:gd name="connsiteX35" fmla="*/ 744279 w 1446028"/>
              <a:gd name="connsiteY35" fmla="*/ 447759 h 470142"/>
              <a:gd name="connsiteX36" fmla="*/ 680484 w 1446028"/>
              <a:gd name="connsiteY36" fmla="*/ 447759 h 470142"/>
              <a:gd name="connsiteX37" fmla="*/ 669851 w 1446028"/>
              <a:gd name="connsiteY37" fmla="*/ 405229 h 470142"/>
              <a:gd name="connsiteX38" fmla="*/ 723014 w 1446028"/>
              <a:gd name="connsiteY38" fmla="*/ 362698 h 470142"/>
              <a:gd name="connsiteX39" fmla="*/ 1169581 w 1446028"/>
              <a:gd name="connsiteY39" fmla="*/ 383963 h 470142"/>
              <a:gd name="connsiteX40" fmla="*/ 1212112 w 1446028"/>
              <a:gd name="connsiteY40" fmla="*/ 405229 h 470142"/>
              <a:gd name="connsiteX41" fmla="*/ 1254642 w 1446028"/>
              <a:gd name="connsiteY41" fmla="*/ 415861 h 470142"/>
              <a:gd name="connsiteX42" fmla="*/ 1286539 w 1446028"/>
              <a:gd name="connsiteY42" fmla="*/ 437126 h 470142"/>
              <a:gd name="connsiteX43" fmla="*/ 1318437 w 1446028"/>
              <a:gd name="connsiteY43" fmla="*/ 383963 h 470142"/>
              <a:gd name="connsiteX44" fmla="*/ 1350335 w 1446028"/>
              <a:gd name="connsiteY44" fmla="*/ 309536 h 470142"/>
              <a:gd name="connsiteX45" fmla="*/ 1339702 w 1446028"/>
              <a:gd name="connsiteY45" fmla="*/ 267005 h 470142"/>
              <a:gd name="connsiteX46" fmla="*/ 1254642 w 1446028"/>
              <a:gd name="connsiteY46" fmla="*/ 235108 h 470142"/>
              <a:gd name="connsiteX47" fmla="*/ 1222744 w 1446028"/>
              <a:gd name="connsiteY47" fmla="*/ 245740 h 470142"/>
              <a:gd name="connsiteX48" fmla="*/ 1158949 w 1446028"/>
              <a:gd name="connsiteY48" fmla="*/ 277638 h 470142"/>
              <a:gd name="connsiteX49" fmla="*/ 1169581 w 1446028"/>
              <a:gd name="connsiteY49" fmla="*/ 309536 h 470142"/>
              <a:gd name="connsiteX50" fmla="*/ 1275907 w 1446028"/>
              <a:gd name="connsiteY50" fmla="*/ 383963 h 470142"/>
              <a:gd name="connsiteX51" fmla="*/ 1329070 w 1446028"/>
              <a:gd name="connsiteY51" fmla="*/ 415861 h 470142"/>
              <a:gd name="connsiteX52" fmla="*/ 1446028 w 1446028"/>
              <a:gd name="connsiteY52" fmla="*/ 415861 h 470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46028" h="470142">
                <a:moveTo>
                  <a:pt x="0" y="352066"/>
                </a:moveTo>
                <a:cubicBezTo>
                  <a:pt x="21265" y="348522"/>
                  <a:pt x="42334" y="343477"/>
                  <a:pt x="63795" y="341433"/>
                </a:cubicBezTo>
                <a:cubicBezTo>
                  <a:pt x="116836" y="336382"/>
                  <a:pt x="170592" y="338705"/>
                  <a:pt x="223284" y="330801"/>
                </a:cubicBezTo>
                <a:cubicBezTo>
                  <a:pt x="242159" y="327970"/>
                  <a:pt x="258340" y="315572"/>
                  <a:pt x="276446" y="309536"/>
                </a:cubicBezTo>
                <a:cubicBezTo>
                  <a:pt x="290309" y="304915"/>
                  <a:pt x="304800" y="302447"/>
                  <a:pt x="318977" y="298903"/>
                </a:cubicBezTo>
                <a:cubicBezTo>
                  <a:pt x="372139" y="263461"/>
                  <a:pt x="343786" y="288270"/>
                  <a:pt x="393405" y="213843"/>
                </a:cubicBezTo>
                <a:cubicBezTo>
                  <a:pt x="401746" y="201332"/>
                  <a:pt x="415676" y="193497"/>
                  <a:pt x="425302" y="181945"/>
                </a:cubicBezTo>
                <a:cubicBezTo>
                  <a:pt x="448203" y="154463"/>
                  <a:pt x="446543" y="150118"/>
                  <a:pt x="457200" y="118150"/>
                </a:cubicBezTo>
                <a:cubicBezTo>
                  <a:pt x="452547" y="85578"/>
                  <a:pt x="456498" y="36781"/>
                  <a:pt x="425302" y="11824"/>
                </a:cubicBezTo>
                <a:cubicBezTo>
                  <a:pt x="416550" y="4823"/>
                  <a:pt x="404037" y="4735"/>
                  <a:pt x="393405" y="1191"/>
                </a:cubicBezTo>
                <a:cubicBezTo>
                  <a:pt x="365051" y="4735"/>
                  <a:pt x="334357" y="0"/>
                  <a:pt x="308344" y="11824"/>
                </a:cubicBezTo>
                <a:cubicBezTo>
                  <a:pt x="292211" y="19157"/>
                  <a:pt x="287979" y="40899"/>
                  <a:pt x="276446" y="54354"/>
                </a:cubicBezTo>
                <a:cubicBezTo>
                  <a:pt x="266660" y="65771"/>
                  <a:pt x="254175" y="74700"/>
                  <a:pt x="244549" y="86252"/>
                </a:cubicBezTo>
                <a:cubicBezTo>
                  <a:pt x="236368" y="96069"/>
                  <a:pt x="230712" y="107751"/>
                  <a:pt x="223284" y="118150"/>
                </a:cubicBezTo>
                <a:cubicBezTo>
                  <a:pt x="212984" y="132570"/>
                  <a:pt x="199992" y="145189"/>
                  <a:pt x="191386" y="160680"/>
                </a:cubicBezTo>
                <a:cubicBezTo>
                  <a:pt x="182117" y="177364"/>
                  <a:pt x="177209" y="196122"/>
                  <a:pt x="170121" y="213843"/>
                </a:cubicBezTo>
                <a:cubicBezTo>
                  <a:pt x="173665" y="242196"/>
                  <a:pt x="175642" y="270790"/>
                  <a:pt x="180753" y="298903"/>
                </a:cubicBezTo>
                <a:cubicBezTo>
                  <a:pt x="186655" y="331362"/>
                  <a:pt x="228109" y="404248"/>
                  <a:pt x="233916" y="415861"/>
                </a:cubicBezTo>
                <a:cubicBezTo>
                  <a:pt x="245346" y="438720"/>
                  <a:pt x="297712" y="458391"/>
                  <a:pt x="297712" y="458391"/>
                </a:cubicBezTo>
                <a:cubicBezTo>
                  <a:pt x="308344" y="454847"/>
                  <a:pt x="318833" y="450838"/>
                  <a:pt x="329609" y="447759"/>
                </a:cubicBezTo>
                <a:cubicBezTo>
                  <a:pt x="343660" y="443744"/>
                  <a:pt x="359980" y="445232"/>
                  <a:pt x="372139" y="437126"/>
                </a:cubicBezTo>
                <a:cubicBezTo>
                  <a:pt x="382772" y="430038"/>
                  <a:pt x="383588" y="413410"/>
                  <a:pt x="393405" y="405229"/>
                </a:cubicBezTo>
                <a:cubicBezTo>
                  <a:pt x="405581" y="395082"/>
                  <a:pt x="421758" y="391052"/>
                  <a:pt x="435935" y="383963"/>
                </a:cubicBezTo>
                <a:cubicBezTo>
                  <a:pt x="436649" y="382893"/>
                  <a:pt x="476637" y="328972"/>
                  <a:pt x="467833" y="320168"/>
                </a:cubicBezTo>
                <a:lnTo>
                  <a:pt x="446567" y="341433"/>
                </a:lnTo>
                <a:cubicBezTo>
                  <a:pt x="450111" y="355610"/>
                  <a:pt x="449094" y="371804"/>
                  <a:pt x="457200" y="383963"/>
                </a:cubicBezTo>
                <a:cubicBezTo>
                  <a:pt x="492883" y="437488"/>
                  <a:pt x="645401" y="394808"/>
                  <a:pt x="648586" y="394596"/>
                </a:cubicBezTo>
                <a:cubicBezTo>
                  <a:pt x="667222" y="385278"/>
                  <a:pt x="748773" y="352907"/>
                  <a:pt x="754912" y="320168"/>
                </a:cubicBezTo>
                <a:cubicBezTo>
                  <a:pt x="762777" y="278221"/>
                  <a:pt x="757009" y="233312"/>
                  <a:pt x="744279" y="192577"/>
                </a:cubicBezTo>
                <a:cubicBezTo>
                  <a:pt x="738299" y="173441"/>
                  <a:pt x="717405" y="162571"/>
                  <a:pt x="701749" y="150047"/>
                </a:cubicBezTo>
                <a:cubicBezTo>
                  <a:pt x="681792" y="134081"/>
                  <a:pt x="637953" y="107517"/>
                  <a:pt x="637953" y="107517"/>
                </a:cubicBezTo>
                <a:cubicBezTo>
                  <a:pt x="630865" y="118150"/>
                  <a:pt x="617360" y="126654"/>
                  <a:pt x="616688" y="139415"/>
                </a:cubicBezTo>
                <a:cubicBezTo>
                  <a:pt x="607559" y="312867"/>
                  <a:pt x="600428" y="264380"/>
                  <a:pt x="648586" y="341433"/>
                </a:cubicBezTo>
                <a:cubicBezTo>
                  <a:pt x="659539" y="358958"/>
                  <a:pt x="667035" y="378905"/>
                  <a:pt x="680484" y="394596"/>
                </a:cubicBezTo>
                <a:cubicBezTo>
                  <a:pt x="688800" y="404298"/>
                  <a:pt x="702564" y="407680"/>
                  <a:pt x="712381" y="415861"/>
                </a:cubicBezTo>
                <a:cubicBezTo>
                  <a:pt x="723933" y="425487"/>
                  <a:pt x="733646" y="437126"/>
                  <a:pt x="744279" y="447759"/>
                </a:cubicBezTo>
                <a:cubicBezTo>
                  <a:pt x="726372" y="453728"/>
                  <a:pt x="698391" y="470142"/>
                  <a:pt x="680484" y="447759"/>
                </a:cubicBezTo>
                <a:cubicBezTo>
                  <a:pt x="671355" y="436348"/>
                  <a:pt x="673395" y="419406"/>
                  <a:pt x="669851" y="405229"/>
                </a:cubicBezTo>
                <a:cubicBezTo>
                  <a:pt x="679109" y="395971"/>
                  <a:pt x="709599" y="362698"/>
                  <a:pt x="723014" y="362698"/>
                </a:cubicBezTo>
                <a:cubicBezTo>
                  <a:pt x="872038" y="362698"/>
                  <a:pt x="1169581" y="383963"/>
                  <a:pt x="1169581" y="383963"/>
                </a:cubicBezTo>
                <a:cubicBezTo>
                  <a:pt x="1183758" y="391052"/>
                  <a:pt x="1197271" y="399664"/>
                  <a:pt x="1212112" y="405229"/>
                </a:cubicBezTo>
                <a:cubicBezTo>
                  <a:pt x="1225795" y="410360"/>
                  <a:pt x="1241211" y="410105"/>
                  <a:pt x="1254642" y="415861"/>
                </a:cubicBezTo>
                <a:cubicBezTo>
                  <a:pt x="1266387" y="420895"/>
                  <a:pt x="1275907" y="430038"/>
                  <a:pt x="1286539" y="437126"/>
                </a:cubicBezTo>
                <a:cubicBezTo>
                  <a:pt x="1321904" y="401763"/>
                  <a:pt x="1297733" y="432273"/>
                  <a:pt x="1318437" y="383963"/>
                </a:cubicBezTo>
                <a:cubicBezTo>
                  <a:pt x="1357860" y="291975"/>
                  <a:pt x="1325394" y="384353"/>
                  <a:pt x="1350335" y="309536"/>
                </a:cubicBezTo>
                <a:cubicBezTo>
                  <a:pt x="1346791" y="295359"/>
                  <a:pt x="1347808" y="279164"/>
                  <a:pt x="1339702" y="267005"/>
                </a:cubicBezTo>
                <a:cubicBezTo>
                  <a:pt x="1322854" y="241732"/>
                  <a:pt x="1277788" y="239737"/>
                  <a:pt x="1254642" y="235108"/>
                </a:cubicBezTo>
                <a:cubicBezTo>
                  <a:pt x="1244009" y="238652"/>
                  <a:pt x="1232769" y="240728"/>
                  <a:pt x="1222744" y="245740"/>
                </a:cubicBezTo>
                <a:cubicBezTo>
                  <a:pt x="1140287" y="286967"/>
                  <a:pt x="1239133" y="250908"/>
                  <a:pt x="1158949" y="277638"/>
                </a:cubicBezTo>
                <a:cubicBezTo>
                  <a:pt x="1162493" y="288271"/>
                  <a:pt x="1163067" y="300416"/>
                  <a:pt x="1169581" y="309536"/>
                </a:cubicBezTo>
                <a:cubicBezTo>
                  <a:pt x="1204811" y="358858"/>
                  <a:pt x="1222773" y="354981"/>
                  <a:pt x="1275907" y="383963"/>
                </a:cubicBezTo>
                <a:cubicBezTo>
                  <a:pt x="1294050" y="393859"/>
                  <a:pt x="1308758" y="412052"/>
                  <a:pt x="1329070" y="415861"/>
                </a:cubicBezTo>
                <a:cubicBezTo>
                  <a:pt x="1367388" y="423046"/>
                  <a:pt x="1407042" y="415861"/>
                  <a:pt x="1446028" y="415861"/>
                </a:cubicBezTo>
              </a:path>
            </a:pathLst>
          </a:custGeom>
          <a:ln>
            <a:solidFill>
              <a:srgbClr val="00339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74448265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el 11"/>
          <p:cNvSpPr>
            <a:spLocks noGrp="1"/>
          </p:cNvSpPr>
          <p:nvPr>
            <p:ph type="title"/>
          </p:nvPr>
        </p:nvSpPr>
        <p:spPr/>
        <p:txBody>
          <a:bodyPr/>
          <a:lstStyle/>
          <a:p>
            <a:r>
              <a:rPr lang="de-DE" dirty="0" err="1" smtClean="0"/>
              <a:t>Stationentische</a:t>
            </a:r>
            <a:r>
              <a:rPr lang="de-DE" dirty="0" smtClean="0"/>
              <a:t> </a:t>
            </a:r>
            <a:r>
              <a:rPr lang="de-DE" dirty="0"/>
              <a:t>mit </a:t>
            </a:r>
            <a:r>
              <a:rPr lang="de-DE" dirty="0" smtClean="0"/>
              <a:t>Schreibmethoden</a:t>
            </a:r>
            <a:endParaRPr lang="de-DE" dirty="0"/>
          </a:p>
        </p:txBody>
      </p:sp>
      <p:sp>
        <p:nvSpPr>
          <p:cNvPr id="13" name="Foliennummernplatzhalter 5"/>
          <p:cNvSpPr txBox="1">
            <a:spLocks/>
          </p:cNvSpPr>
          <p:nvPr/>
        </p:nvSpPr>
        <p:spPr bwMode="auto">
          <a:xfrm>
            <a:off x="107504" y="6356350"/>
            <a:ext cx="2133600" cy="354013"/>
          </a:xfrm>
          <a:prstGeom prst="rect">
            <a:avLst/>
          </a:prstGeom>
          <a:noFill/>
          <a:ln w="9525">
            <a:noFill/>
            <a:miter lim="800000"/>
            <a:headEnd/>
            <a:tailEnd/>
          </a:ln>
        </p:spPr>
        <p:txBody>
          <a:bodyPr anchor="ctr"/>
          <a:lstStyle/>
          <a:p>
            <a:fld id="{995E5DD6-EB1E-4F17-BD94-A9F6A2FC1338}" type="slidenum">
              <a:rPr lang="de-DE" sz="1200" smtClean="0">
                <a:solidFill>
                  <a:srgbClr val="898989"/>
                </a:solidFill>
                <a:latin typeface="Calibri" pitchFamily="34" charset="0"/>
              </a:rPr>
              <a:pPr/>
              <a:t>9</a:t>
            </a:fld>
            <a:endParaRPr lang="de-DE" sz="1200" dirty="0">
              <a:solidFill>
                <a:srgbClr val="898989"/>
              </a:solidFill>
              <a:latin typeface="Calibri" pitchFamily="34" charset="0"/>
            </a:endParaRPr>
          </a:p>
        </p:txBody>
      </p:sp>
      <p:sp>
        <p:nvSpPr>
          <p:cNvPr id="11" name="Rectangle 3"/>
          <p:cNvSpPr txBox="1">
            <a:spLocks/>
          </p:cNvSpPr>
          <p:nvPr/>
        </p:nvSpPr>
        <p:spPr bwMode="auto">
          <a:xfrm>
            <a:off x="262928" y="908719"/>
            <a:ext cx="9217024" cy="58016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hangingPunct="0">
              <a:spcBef>
                <a:spcPct val="20000"/>
              </a:spcBef>
              <a:defRPr/>
            </a:pPr>
            <a:r>
              <a:rPr lang="de-DE" sz="2400" dirty="0" smtClean="0">
                <a:latin typeface="Calibri" pitchFamily="34" charset="0"/>
              </a:rPr>
              <a:t>Wählen Sie einen bis zwei </a:t>
            </a:r>
            <a:r>
              <a:rPr lang="de-DE" sz="2400" dirty="0" err="1" smtClean="0">
                <a:latin typeface="Calibri" pitchFamily="34" charset="0"/>
              </a:rPr>
              <a:t>Stationentisch</a:t>
            </a:r>
            <a:r>
              <a:rPr lang="de-DE" sz="2400" dirty="0" smtClean="0">
                <a:latin typeface="Calibri" pitchFamily="34" charset="0"/>
              </a:rPr>
              <a:t>(e)</a:t>
            </a:r>
            <a:br>
              <a:rPr lang="de-DE" sz="2400" dirty="0" smtClean="0">
                <a:latin typeface="Calibri" pitchFamily="34" charset="0"/>
              </a:rPr>
            </a:br>
            <a:r>
              <a:rPr lang="de-DE" sz="2400" dirty="0" smtClean="0">
                <a:latin typeface="Calibri" pitchFamily="34" charset="0"/>
              </a:rPr>
              <a:t>und bearbeiteten Sie die dortigen Aufgaben.</a:t>
            </a:r>
            <a:br>
              <a:rPr lang="de-DE" sz="2400" dirty="0" smtClean="0">
                <a:latin typeface="Calibri" pitchFamily="34" charset="0"/>
              </a:rPr>
            </a:br>
            <a:r>
              <a:rPr lang="de-DE" sz="2400" dirty="0" smtClean="0">
                <a:latin typeface="Calibri" pitchFamily="34" charset="0"/>
              </a:rPr>
              <a:t>Sie können die Stationen individuell wechseln. </a:t>
            </a:r>
          </a:p>
          <a:p>
            <a:pPr eaLnBrk="0" hangingPunct="0">
              <a:spcBef>
                <a:spcPct val="20000"/>
              </a:spcBef>
              <a:defRPr/>
            </a:pPr>
            <a:endParaRPr lang="de-DE" sz="2400" dirty="0" smtClean="0">
              <a:latin typeface="Calibri" pitchFamily="34" charset="0"/>
            </a:endParaRPr>
          </a:p>
          <a:p>
            <a:pPr marL="457200" indent="-457200" eaLnBrk="0" hangingPunct="0">
              <a:spcBef>
                <a:spcPct val="20000"/>
              </a:spcBef>
              <a:buFont typeface="+mj-lt"/>
              <a:buAutoNum type="arabicPeriod"/>
              <a:defRPr/>
            </a:pPr>
            <a:r>
              <a:rPr lang="de-DE" sz="2400" dirty="0" smtClean="0">
                <a:latin typeface="Calibri" pitchFamily="34" charset="0"/>
              </a:rPr>
              <a:t>Ideensammlung mit ABC-</a:t>
            </a:r>
            <a:r>
              <a:rPr lang="de-DE" sz="2400" dirty="0" err="1" smtClean="0">
                <a:latin typeface="Calibri" pitchFamily="34" charset="0"/>
              </a:rPr>
              <a:t>Darium</a:t>
            </a:r>
            <a:endParaRPr lang="de-DE" sz="2400" dirty="0">
              <a:latin typeface="Calibri" pitchFamily="34" charset="0"/>
            </a:endParaRPr>
          </a:p>
          <a:p>
            <a:pPr marL="457200" indent="-457200" eaLnBrk="0" hangingPunct="0">
              <a:spcBef>
                <a:spcPct val="20000"/>
              </a:spcBef>
              <a:buFont typeface="+mj-lt"/>
              <a:buAutoNum type="arabicPeriod"/>
              <a:defRPr/>
            </a:pPr>
            <a:r>
              <a:rPr lang="de-DE" sz="2400" dirty="0" smtClean="0">
                <a:latin typeface="Calibri" pitchFamily="34" charset="0"/>
              </a:rPr>
              <a:t>Ideensammlung + -strukturierung mit der Karten-Methode </a:t>
            </a:r>
          </a:p>
          <a:p>
            <a:pPr marL="457200" indent="-457200" eaLnBrk="0" hangingPunct="0">
              <a:spcBef>
                <a:spcPct val="20000"/>
              </a:spcBef>
              <a:buFont typeface="+mj-lt"/>
              <a:buAutoNum type="arabicPeriod"/>
              <a:defRPr/>
            </a:pPr>
            <a:r>
              <a:rPr lang="de-DE" sz="2400" dirty="0">
                <a:latin typeface="Calibri" pitchFamily="34" charset="0"/>
              </a:rPr>
              <a:t>Ideensammlung + -</a:t>
            </a:r>
            <a:r>
              <a:rPr lang="de-DE" sz="2400" dirty="0" smtClean="0">
                <a:latin typeface="Calibri" pitchFamily="34" charset="0"/>
              </a:rPr>
              <a:t>strukturierung mit </a:t>
            </a:r>
            <a:r>
              <a:rPr lang="de-DE" sz="2400" dirty="0" err="1" smtClean="0">
                <a:latin typeface="Calibri" pitchFamily="34" charset="0"/>
              </a:rPr>
              <a:t>Mind</a:t>
            </a:r>
            <a:r>
              <a:rPr lang="de-DE" sz="2400" dirty="0" smtClean="0">
                <a:latin typeface="Calibri" pitchFamily="34" charset="0"/>
              </a:rPr>
              <a:t> </a:t>
            </a:r>
            <a:r>
              <a:rPr lang="de-DE" sz="2400" dirty="0" err="1" smtClean="0">
                <a:latin typeface="Calibri" pitchFamily="34" charset="0"/>
              </a:rPr>
              <a:t>Map</a:t>
            </a:r>
            <a:endParaRPr lang="de-DE" sz="2400" dirty="0" smtClean="0">
              <a:latin typeface="Calibri" pitchFamily="34" charset="0"/>
            </a:endParaRPr>
          </a:p>
          <a:p>
            <a:pPr marL="457200" indent="-457200" eaLnBrk="0" hangingPunct="0">
              <a:spcBef>
                <a:spcPct val="20000"/>
              </a:spcBef>
              <a:buFont typeface="+mj-lt"/>
              <a:buAutoNum type="arabicPeriod"/>
              <a:defRPr/>
            </a:pPr>
            <a:r>
              <a:rPr lang="de-DE" sz="2400" dirty="0" err="1" smtClean="0">
                <a:latin typeface="Calibri" pitchFamily="34" charset="0"/>
              </a:rPr>
              <a:t>Textpfad</a:t>
            </a:r>
            <a:endParaRPr lang="de-DE" sz="2400" dirty="0" smtClean="0">
              <a:latin typeface="Calibri" pitchFamily="34" charset="0"/>
            </a:endParaRPr>
          </a:p>
          <a:p>
            <a:pPr marL="457200" indent="-457200" eaLnBrk="0" hangingPunct="0">
              <a:spcBef>
                <a:spcPct val="20000"/>
              </a:spcBef>
              <a:buFont typeface="+mj-lt"/>
              <a:buAutoNum type="arabicPeriod"/>
              <a:defRPr/>
            </a:pPr>
            <a:r>
              <a:rPr lang="de-DE" sz="2400" dirty="0">
                <a:latin typeface="Calibri" pitchFamily="34" charset="0"/>
              </a:rPr>
              <a:t>Ideenfindungs-Interview</a:t>
            </a:r>
          </a:p>
          <a:p>
            <a:pPr eaLnBrk="0" hangingPunct="0">
              <a:spcBef>
                <a:spcPct val="20000"/>
              </a:spcBef>
              <a:defRPr/>
            </a:pPr>
            <a:endParaRPr lang="de-DE" sz="2400" dirty="0" smtClean="0">
              <a:latin typeface="Calibri" pitchFamily="34" charset="0"/>
            </a:endParaRPr>
          </a:p>
        </p:txBody>
      </p:sp>
      <p:pic>
        <p:nvPicPr>
          <p:cNvPr id="10" name="Picture 2" descr="C:\Users\nhoffman\AppData\Local\Microsoft\Windows\Temporary Internet Files\Content.IE5\0708VSPW\MC900432584[1].png"/>
          <p:cNvPicPr>
            <a:picLocks noChangeAspect="1" noChangeArrowheads="1"/>
          </p:cNvPicPr>
          <p:nvPr/>
        </p:nvPicPr>
        <p:blipFill>
          <a:blip r:embed="rId3"/>
          <a:srcRect/>
          <a:stretch>
            <a:fillRect/>
          </a:stretch>
        </p:blipFill>
        <p:spPr bwMode="auto">
          <a:xfrm>
            <a:off x="7759122" y="1190198"/>
            <a:ext cx="1302698" cy="1302698"/>
          </a:xfrm>
          <a:prstGeom prst="rect">
            <a:avLst/>
          </a:prstGeom>
          <a:noFill/>
        </p:spPr>
      </p:pic>
      <p:sp>
        <p:nvSpPr>
          <p:cNvPr id="14" name="Freihandform 13"/>
          <p:cNvSpPr/>
          <p:nvPr/>
        </p:nvSpPr>
        <p:spPr>
          <a:xfrm>
            <a:off x="6516216" y="1809908"/>
            <a:ext cx="1446028" cy="470142"/>
          </a:xfrm>
          <a:custGeom>
            <a:avLst/>
            <a:gdLst>
              <a:gd name="connsiteX0" fmla="*/ 0 w 1446028"/>
              <a:gd name="connsiteY0" fmla="*/ 352066 h 470142"/>
              <a:gd name="connsiteX1" fmla="*/ 63795 w 1446028"/>
              <a:gd name="connsiteY1" fmla="*/ 341433 h 470142"/>
              <a:gd name="connsiteX2" fmla="*/ 223284 w 1446028"/>
              <a:gd name="connsiteY2" fmla="*/ 330801 h 470142"/>
              <a:gd name="connsiteX3" fmla="*/ 276446 w 1446028"/>
              <a:gd name="connsiteY3" fmla="*/ 309536 h 470142"/>
              <a:gd name="connsiteX4" fmla="*/ 318977 w 1446028"/>
              <a:gd name="connsiteY4" fmla="*/ 298903 h 470142"/>
              <a:gd name="connsiteX5" fmla="*/ 393405 w 1446028"/>
              <a:gd name="connsiteY5" fmla="*/ 213843 h 470142"/>
              <a:gd name="connsiteX6" fmla="*/ 425302 w 1446028"/>
              <a:gd name="connsiteY6" fmla="*/ 181945 h 470142"/>
              <a:gd name="connsiteX7" fmla="*/ 457200 w 1446028"/>
              <a:gd name="connsiteY7" fmla="*/ 118150 h 470142"/>
              <a:gd name="connsiteX8" fmla="*/ 425302 w 1446028"/>
              <a:gd name="connsiteY8" fmla="*/ 11824 h 470142"/>
              <a:gd name="connsiteX9" fmla="*/ 393405 w 1446028"/>
              <a:gd name="connsiteY9" fmla="*/ 1191 h 470142"/>
              <a:gd name="connsiteX10" fmla="*/ 308344 w 1446028"/>
              <a:gd name="connsiteY10" fmla="*/ 11824 h 470142"/>
              <a:gd name="connsiteX11" fmla="*/ 276446 w 1446028"/>
              <a:gd name="connsiteY11" fmla="*/ 54354 h 470142"/>
              <a:gd name="connsiteX12" fmla="*/ 244549 w 1446028"/>
              <a:gd name="connsiteY12" fmla="*/ 86252 h 470142"/>
              <a:gd name="connsiteX13" fmla="*/ 223284 w 1446028"/>
              <a:gd name="connsiteY13" fmla="*/ 118150 h 470142"/>
              <a:gd name="connsiteX14" fmla="*/ 191386 w 1446028"/>
              <a:gd name="connsiteY14" fmla="*/ 160680 h 470142"/>
              <a:gd name="connsiteX15" fmla="*/ 170121 w 1446028"/>
              <a:gd name="connsiteY15" fmla="*/ 213843 h 470142"/>
              <a:gd name="connsiteX16" fmla="*/ 180753 w 1446028"/>
              <a:gd name="connsiteY16" fmla="*/ 298903 h 470142"/>
              <a:gd name="connsiteX17" fmla="*/ 233916 w 1446028"/>
              <a:gd name="connsiteY17" fmla="*/ 415861 h 470142"/>
              <a:gd name="connsiteX18" fmla="*/ 297712 w 1446028"/>
              <a:gd name="connsiteY18" fmla="*/ 458391 h 470142"/>
              <a:gd name="connsiteX19" fmla="*/ 329609 w 1446028"/>
              <a:gd name="connsiteY19" fmla="*/ 447759 h 470142"/>
              <a:gd name="connsiteX20" fmla="*/ 372139 w 1446028"/>
              <a:gd name="connsiteY20" fmla="*/ 437126 h 470142"/>
              <a:gd name="connsiteX21" fmla="*/ 393405 w 1446028"/>
              <a:gd name="connsiteY21" fmla="*/ 405229 h 470142"/>
              <a:gd name="connsiteX22" fmla="*/ 435935 w 1446028"/>
              <a:gd name="connsiteY22" fmla="*/ 383963 h 470142"/>
              <a:gd name="connsiteX23" fmla="*/ 467833 w 1446028"/>
              <a:gd name="connsiteY23" fmla="*/ 320168 h 470142"/>
              <a:gd name="connsiteX24" fmla="*/ 446567 w 1446028"/>
              <a:gd name="connsiteY24" fmla="*/ 341433 h 470142"/>
              <a:gd name="connsiteX25" fmla="*/ 457200 w 1446028"/>
              <a:gd name="connsiteY25" fmla="*/ 383963 h 470142"/>
              <a:gd name="connsiteX26" fmla="*/ 648586 w 1446028"/>
              <a:gd name="connsiteY26" fmla="*/ 394596 h 470142"/>
              <a:gd name="connsiteX27" fmla="*/ 754912 w 1446028"/>
              <a:gd name="connsiteY27" fmla="*/ 320168 h 470142"/>
              <a:gd name="connsiteX28" fmla="*/ 744279 w 1446028"/>
              <a:gd name="connsiteY28" fmla="*/ 192577 h 470142"/>
              <a:gd name="connsiteX29" fmla="*/ 701749 w 1446028"/>
              <a:gd name="connsiteY29" fmla="*/ 150047 h 470142"/>
              <a:gd name="connsiteX30" fmla="*/ 637953 w 1446028"/>
              <a:gd name="connsiteY30" fmla="*/ 107517 h 470142"/>
              <a:gd name="connsiteX31" fmla="*/ 616688 w 1446028"/>
              <a:gd name="connsiteY31" fmla="*/ 139415 h 470142"/>
              <a:gd name="connsiteX32" fmla="*/ 648586 w 1446028"/>
              <a:gd name="connsiteY32" fmla="*/ 341433 h 470142"/>
              <a:gd name="connsiteX33" fmla="*/ 680484 w 1446028"/>
              <a:gd name="connsiteY33" fmla="*/ 394596 h 470142"/>
              <a:gd name="connsiteX34" fmla="*/ 712381 w 1446028"/>
              <a:gd name="connsiteY34" fmla="*/ 415861 h 470142"/>
              <a:gd name="connsiteX35" fmla="*/ 744279 w 1446028"/>
              <a:gd name="connsiteY35" fmla="*/ 447759 h 470142"/>
              <a:gd name="connsiteX36" fmla="*/ 680484 w 1446028"/>
              <a:gd name="connsiteY36" fmla="*/ 447759 h 470142"/>
              <a:gd name="connsiteX37" fmla="*/ 669851 w 1446028"/>
              <a:gd name="connsiteY37" fmla="*/ 405229 h 470142"/>
              <a:gd name="connsiteX38" fmla="*/ 723014 w 1446028"/>
              <a:gd name="connsiteY38" fmla="*/ 362698 h 470142"/>
              <a:gd name="connsiteX39" fmla="*/ 1169581 w 1446028"/>
              <a:gd name="connsiteY39" fmla="*/ 383963 h 470142"/>
              <a:gd name="connsiteX40" fmla="*/ 1212112 w 1446028"/>
              <a:gd name="connsiteY40" fmla="*/ 405229 h 470142"/>
              <a:gd name="connsiteX41" fmla="*/ 1254642 w 1446028"/>
              <a:gd name="connsiteY41" fmla="*/ 415861 h 470142"/>
              <a:gd name="connsiteX42" fmla="*/ 1286539 w 1446028"/>
              <a:gd name="connsiteY42" fmla="*/ 437126 h 470142"/>
              <a:gd name="connsiteX43" fmla="*/ 1318437 w 1446028"/>
              <a:gd name="connsiteY43" fmla="*/ 383963 h 470142"/>
              <a:gd name="connsiteX44" fmla="*/ 1350335 w 1446028"/>
              <a:gd name="connsiteY44" fmla="*/ 309536 h 470142"/>
              <a:gd name="connsiteX45" fmla="*/ 1339702 w 1446028"/>
              <a:gd name="connsiteY45" fmla="*/ 267005 h 470142"/>
              <a:gd name="connsiteX46" fmla="*/ 1254642 w 1446028"/>
              <a:gd name="connsiteY46" fmla="*/ 235108 h 470142"/>
              <a:gd name="connsiteX47" fmla="*/ 1222744 w 1446028"/>
              <a:gd name="connsiteY47" fmla="*/ 245740 h 470142"/>
              <a:gd name="connsiteX48" fmla="*/ 1158949 w 1446028"/>
              <a:gd name="connsiteY48" fmla="*/ 277638 h 470142"/>
              <a:gd name="connsiteX49" fmla="*/ 1169581 w 1446028"/>
              <a:gd name="connsiteY49" fmla="*/ 309536 h 470142"/>
              <a:gd name="connsiteX50" fmla="*/ 1275907 w 1446028"/>
              <a:gd name="connsiteY50" fmla="*/ 383963 h 470142"/>
              <a:gd name="connsiteX51" fmla="*/ 1329070 w 1446028"/>
              <a:gd name="connsiteY51" fmla="*/ 415861 h 470142"/>
              <a:gd name="connsiteX52" fmla="*/ 1446028 w 1446028"/>
              <a:gd name="connsiteY52" fmla="*/ 415861 h 470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46028" h="470142">
                <a:moveTo>
                  <a:pt x="0" y="352066"/>
                </a:moveTo>
                <a:cubicBezTo>
                  <a:pt x="21265" y="348522"/>
                  <a:pt x="42334" y="343477"/>
                  <a:pt x="63795" y="341433"/>
                </a:cubicBezTo>
                <a:cubicBezTo>
                  <a:pt x="116836" y="336382"/>
                  <a:pt x="170592" y="338705"/>
                  <a:pt x="223284" y="330801"/>
                </a:cubicBezTo>
                <a:cubicBezTo>
                  <a:pt x="242159" y="327970"/>
                  <a:pt x="258340" y="315572"/>
                  <a:pt x="276446" y="309536"/>
                </a:cubicBezTo>
                <a:cubicBezTo>
                  <a:pt x="290309" y="304915"/>
                  <a:pt x="304800" y="302447"/>
                  <a:pt x="318977" y="298903"/>
                </a:cubicBezTo>
                <a:cubicBezTo>
                  <a:pt x="372139" y="263461"/>
                  <a:pt x="343786" y="288270"/>
                  <a:pt x="393405" y="213843"/>
                </a:cubicBezTo>
                <a:cubicBezTo>
                  <a:pt x="401746" y="201332"/>
                  <a:pt x="415676" y="193497"/>
                  <a:pt x="425302" y="181945"/>
                </a:cubicBezTo>
                <a:cubicBezTo>
                  <a:pt x="448203" y="154463"/>
                  <a:pt x="446543" y="150118"/>
                  <a:pt x="457200" y="118150"/>
                </a:cubicBezTo>
                <a:cubicBezTo>
                  <a:pt x="452547" y="85578"/>
                  <a:pt x="456498" y="36781"/>
                  <a:pt x="425302" y="11824"/>
                </a:cubicBezTo>
                <a:cubicBezTo>
                  <a:pt x="416550" y="4823"/>
                  <a:pt x="404037" y="4735"/>
                  <a:pt x="393405" y="1191"/>
                </a:cubicBezTo>
                <a:cubicBezTo>
                  <a:pt x="365051" y="4735"/>
                  <a:pt x="334357" y="0"/>
                  <a:pt x="308344" y="11824"/>
                </a:cubicBezTo>
                <a:cubicBezTo>
                  <a:pt x="292211" y="19157"/>
                  <a:pt x="287979" y="40899"/>
                  <a:pt x="276446" y="54354"/>
                </a:cubicBezTo>
                <a:cubicBezTo>
                  <a:pt x="266660" y="65771"/>
                  <a:pt x="254175" y="74700"/>
                  <a:pt x="244549" y="86252"/>
                </a:cubicBezTo>
                <a:cubicBezTo>
                  <a:pt x="236368" y="96069"/>
                  <a:pt x="230712" y="107751"/>
                  <a:pt x="223284" y="118150"/>
                </a:cubicBezTo>
                <a:cubicBezTo>
                  <a:pt x="212984" y="132570"/>
                  <a:pt x="199992" y="145189"/>
                  <a:pt x="191386" y="160680"/>
                </a:cubicBezTo>
                <a:cubicBezTo>
                  <a:pt x="182117" y="177364"/>
                  <a:pt x="177209" y="196122"/>
                  <a:pt x="170121" y="213843"/>
                </a:cubicBezTo>
                <a:cubicBezTo>
                  <a:pt x="173665" y="242196"/>
                  <a:pt x="175642" y="270790"/>
                  <a:pt x="180753" y="298903"/>
                </a:cubicBezTo>
                <a:cubicBezTo>
                  <a:pt x="186655" y="331362"/>
                  <a:pt x="228109" y="404248"/>
                  <a:pt x="233916" y="415861"/>
                </a:cubicBezTo>
                <a:cubicBezTo>
                  <a:pt x="245346" y="438720"/>
                  <a:pt x="297712" y="458391"/>
                  <a:pt x="297712" y="458391"/>
                </a:cubicBezTo>
                <a:cubicBezTo>
                  <a:pt x="308344" y="454847"/>
                  <a:pt x="318833" y="450838"/>
                  <a:pt x="329609" y="447759"/>
                </a:cubicBezTo>
                <a:cubicBezTo>
                  <a:pt x="343660" y="443744"/>
                  <a:pt x="359980" y="445232"/>
                  <a:pt x="372139" y="437126"/>
                </a:cubicBezTo>
                <a:cubicBezTo>
                  <a:pt x="382772" y="430038"/>
                  <a:pt x="383588" y="413410"/>
                  <a:pt x="393405" y="405229"/>
                </a:cubicBezTo>
                <a:cubicBezTo>
                  <a:pt x="405581" y="395082"/>
                  <a:pt x="421758" y="391052"/>
                  <a:pt x="435935" y="383963"/>
                </a:cubicBezTo>
                <a:cubicBezTo>
                  <a:pt x="436649" y="382893"/>
                  <a:pt x="476637" y="328972"/>
                  <a:pt x="467833" y="320168"/>
                </a:cubicBezTo>
                <a:lnTo>
                  <a:pt x="446567" y="341433"/>
                </a:lnTo>
                <a:cubicBezTo>
                  <a:pt x="450111" y="355610"/>
                  <a:pt x="449094" y="371804"/>
                  <a:pt x="457200" y="383963"/>
                </a:cubicBezTo>
                <a:cubicBezTo>
                  <a:pt x="492883" y="437488"/>
                  <a:pt x="645401" y="394808"/>
                  <a:pt x="648586" y="394596"/>
                </a:cubicBezTo>
                <a:cubicBezTo>
                  <a:pt x="667222" y="385278"/>
                  <a:pt x="748773" y="352907"/>
                  <a:pt x="754912" y="320168"/>
                </a:cubicBezTo>
                <a:cubicBezTo>
                  <a:pt x="762777" y="278221"/>
                  <a:pt x="757009" y="233312"/>
                  <a:pt x="744279" y="192577"/>
                </a:cubicBezTo>
                <a:cubicBezTo>
                  <a:pt x="738299" y="173441"/>
                  <a:pt x="717405" y="162571"/>
                  <a:pt x="701749" y="150047"/>
                </a:cubicBezTo>
                <a:cubicBezTo>
                  <a:pt x="681792" y="134081"/>
                  <a:pt x="637953" y="107517"/>
                  <a:pt x="637953" y="107517"/>
                </a:cubicBezTo>
                <a:cubicBezTo>
                  <a:pt x="630865" y="118150"/>
                  <a:pt x="617360" y="126654"/>
                  <a:pt x="616688" y="139415"/>
                </a:cubicBezTo>
                <a:cubicBezTo>
                  <a:pt x="607559" y="312867"/>
                  <a:pt x="600428" y="264380"/>
                  <a:pt x="648586" y="341433"/>
                </a:cubicBezTo>
                <a:cubicBezTo>
                  <a:pt x="659539" y="358958"/>
                  <a:pt x="667035" y="378905"/>
                  <a:pt x="680484" y="394596"/>
                </a:cubicBezTo>
                <a:cubicBezTo>
                  <a:pt x="688800" y="404298"/>
                  <a:pt x="702564" y="407680"/>
                  <a:pt x="712381" y="415861"/>
                </a:cubicBezTo>
                <a:cubicBezTo>
                  <a:pt x="723933" y="425487"/>
                  <a:pt x="733646" y="437126"/>
                  <a:pt x="744279" y="447759"/>
                </a:cubicBezTo>
                <a:cubicBezTo>
                  <a:pt x="726372" y="453728"/>
                  <a:pt x="698391" y="470142"/>
                  <a:pt x="680484" y="447759"/>
                </a:cubicBezTo>
                <a:cubicBezTo>
                  <a:pt x="671355" y="436348"/>
                  <a:pt x="673395" y="419406"/>
                  <a:pt x="669851" y="405229"/>
                </a:cubicBezTo>
                <a:cubicBezTo>
                  <a:pt x="679109" y="395971"/>
                  <a:pt x="709599" y="362698"/>
                  <a:pt x="723014" y="362698"/>
                </a:cubicBezTo>
                <a:cubicBezTo>
                  <a:pt x="872038" y="362698"/>
                  <a:pt x="1169581" y="383963"/>
                  <a:pt x="1169581" y="383963"/>
                </a:cubicBezTo>
                <a:cubicBezTo>
                  <a:pt x="1183758" y="391052"/>
                  <a:pt x="1197271" y="399664"/>
                  <a:pt x="1212112" y="405229"/>
                </a:cubicBezTo>
                <a:cubicBezTo>
                  <a:pt x="1225795" y="410360"/>
                  <a:pt x="1241211" y="410105"/>
                  <a:pt x="1254642" y="415861"/>
                </a:cubicBezTo>
                <a:cubicBezTo>
                  <a:pt x="1266387" y="420895"/>
                  <a:pt x="1275907" y="430038"/>
                  <a:pt x="1286539" y="437126"/>
                </a:cubicBezTo>
                <a:cubicBezTo>
                  <a:pt x="1321904" y="401763"/>
                  <a:pt x="1297733" y="432273"/>
                  <a:pt x="1318437" y="383963"/>
                </a:cubicBezTo>
                <a:cubicBezTo>
                  <a:pt x="1357860" y="291975"/>
                  <a:pt x="1325394" y="384353"/>
                  <a:pt x="1350335" y="309536"/>
                </a:cubicBezTo>
                <a:cubicBezTo>
                  <a:pt x="1346791" y="295359"/>
                  <a:pt x="1347808" y="279164"/>
                  <a:pt x="1339702" y="267005"/>
                </a:cubicBezTo>
                <a:cubicBezTo>
                  <a:pt x="1322854" y="241732"/>
                  <a:pt x="1277788" y="239737"/>
                  <a:pt x="1254642" y="235108"/>
                </a:cubicBezTo>
                <a:cubicBezTo>
                  <a:pt x="1244009" y="238652"/>
                  <a:pt x="1232769" y="240728"/>
                  <a:pt x="1222744" y="245740"/>
                </a:cubicBezTo>
                <a:cubicBezTo>
                  <a:pt x="1140287" y="286967"/>
                  <a:pt x="1239133" y="250908"/>
                  <a:pt x="1158949" y="277638"/>
                </a:cubicBezTo>
                <a:cubicBezTo>
                  <a:pt x="1162493" y="288271"/>
                  <a:pt x="1163067" y="300416"/>
                  <a:pt x="1169581" y="309536"/>
                </a:cubicBezTo>
                <a:cubicBezTo>
                  <a:pt x="1204811" y="358858"/>
                  <a:pt x="1222773" y="354981"/>
                  <a:pt x="1275907" y="383963"/>
                </a:cubicBezTo>
                <a:cubicBezTo>
                  <a:pt x="1294050" y="393859"/>
                  <a:pt x="1308758" y="412052"/>
                  <a:pt x="1329070" y="415861"/>
                </a:cubicBezTo>
                <a:cubicBezTo>
                  <a:pt x="1367388" y="423046"/>
                  <a:pt x="1407042" y="415861"/>
                  <a:pt x="1446028" y="415861"/>
                </a:cubicBezTo>
              </a:path>
            </a:pathLst>
          </a:custGeom>
          <a:ln>
            <a:solidFill>
              <a:srgbClr val="00339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
        <p:nvSpPr>
          <p:cNvPr id="19" name="Wolkenförmige Legende 18"/>
          <p:cNvSpPr/>
          <p:nvPr/>
        </p:nvSpPr>
        <p:spPr>
          <a:xfrm>
            <a:off x="7777600" y="836712"/>
            <a:ext cx="720080" cy="576064"/>
          </a:xfrm>
          <a:prstGeom prst="cloudCallout">
            <a:avLst>
              <a:gd name="adj1" fmla="val -138468"/>
              <a:gd name="adj2" fmla="val 70985"/>
            </a:avLst>
          </a:prstGeom>
          <a:gradFill>
            <a:gsLst>
              <a:gs pos="59000">
                <a:srgbClr val="CDEBFF"/>
              </a:gs>
              <a:gs pos="100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153682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3_Pro_GeistSozial">
  <a:themeElements>
    <a:clrScheme name="Graustuf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3_Pro_GeistSozial">
      <a:majorFont>
        <a:latin typeface="Arial Narrow"/>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C:\temp\JGU_PowerPoint.pot</Template>
  <TotalTime>0</TotalTime>
  <Words>488</Words>
  <Application>Microsoft Office PowerPoint</Application>
  <PresentationFormat>Bildschirmpräsentation (4:3)</PresentationFormat>
  <Paragraphs>104</Paragraphs>
  <Slides>9</Slides>
  <Notes>9</Notes>
  <HiddenSlides>0</HiddenSlides>
  <MMClips>0</MMClips>
  <ScaleCrop>false</ScaleCrop>
  <HeadingPairs>
    <vt:vector size="4" baseType="variant">
      <vt:variant>
        <vt:lpstr>Design</vt:lpstr>
      </vt:variant>
      <vt:variant>
        <vt:i4>2</vt:i4>
      </vt:variant>
      <vt:variant>
        <vt:lpstr>Folientitel</vt:lpstr>
      </vt:variant>
      <vt:variant>
        <vt:i4>9</vt:i4>
      </vt:variant>
    </vt:vector>
  </HeadingPairs>
  <TitlesOfParts>
    <vt:vector size="11" baseType="lpstr">
      <vt:lpstr>3_Pro_GeistSozial</vt:lpstr>
      <vt:lpstr>Benutzerdefiniertes Design</vt:lpstr>
      <vt:lpstr>PowerPoint-Präsentation</vt:lpstr>
      <vt:lpstr>Campusweite Schreibwerkstatt</vt:lpstr>
      <vt:lpstr>Sitzungsinhalt</vt:lpstr>
      <vt:lpstr>Grundphasen wissenschaftl. Arbeitens (fachspezifisch und individuell variabel)</vt:lpstr>
      <vt:lpstr>Schreibtypen</vt:lpstr>
      <vt:lpstr>Freewriting – Einstieg ins Thema</vt:lpstr>
      <vt:lpstr>Freewriting – Einstieg ins Thema</vt:lpstr>
      <vt:lpstr>Freewriting – Einstieg ins Thema</vt:lpstr>
      <vt:lpstr>Stationentische mit Schreibmethoden</vt:lpstr>
    </vt:vector>
  </TitlesOfParts>
  <Company>Universität Mainz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NH</dc:creator>
  <cp:lastModifiedBy>Wittenhagen, Arnold</cp:lastModifiedBy>
  <cp:revision>1472</cp:revision>
  <cp:lastPrinted>2014-05-15T10:37:18Z</cp:lastPrinted>
  <dcterms:created xsi:type="dcterms:W3CDTF">2010-02-05T08:31:44Z</dcterms:created>
  <dcterms:modified xsi:type="dcterms:W3CDTF">2018-09-27T10:57:16Z</dcterms:modified>
</cp:coreProperties>
</file>